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embeddedFontLst>
    <p:embeddedFont>
      <p:font typeface="Overpass"/>
      <p:regular r:id="rId31"/>
    </p:embeddedFont>
    <p:embeddedFont>
      <p:font typeface="Overpass"/>
      <p:regular r:id="rId32"/>
    </p:embeddedFont>
    <p:embeddedFont>
      <p:font typeface="Overpass"/>
      <p:regular r:id="rId33"/>
    </p:embeddedFont>
    <p:embeddedFont>
      <p:font typeface="Overpass"/>
      <p:regular r:id="rId34"/>
    </p:embeddedFont>
    <p:embeddedFont>
      <p:font typeface="Overpass"/>
      <p:regular r:id="rId35"/>
    </p:embeddedFont>
    <p:embeddedFont>
      <p:font typeface="Overpass"/>
      <p:regular r:id="rId36"/>
    </p:embeddedFont>
    <p:embeddedFont>
      <p:font typeface="Overpass"/>
      <p:regular r:id="rId37"/>
    </p:embeddedFont>
    <p:embeddedFont>
      <p:font typeface="Overpass"/>
      <p:regular r:id="rId3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openxmlformats.org/officeDocument/2006/relationships/font" Target="fonts/font1.fntdata"/><Relationship Id="rId32" Type="http://schemas.openxmlformats.org/officeDocument/2006/relationships/font" Target="fonts/font2.fntdata"/><Relationship Id="rId33" Type="http://schemas.openxmlformats.org/officeDocument/2006/relationships/font" Target="fonts/font3.fntdata"/><Relationship Id="rId34" Type="http://schemas.openxmlformats.org/officeDocument/2006/relationships/font" Target="fonts/font4.fntdata"/><Relationship Id="rId35" Type="http://schemas.openxmlformats.org/officeDocument/2006/relationships/font" Target="fonts/font5.fntdata"/><Relationship Id="rId36" Type="http://schemas.openxmlformats.org/officeDocument/2006/relationships/font" Target="fonts/font6.fntdata"/><Relationship Id="rId37" Type="http://schemas.openxmlformats.org/officeDocument/2006/relationships/font" Target="fonts/font7.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image" Target="../media/image-1018-1.png"/><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image" Target="../media/image-1019-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image" Target="../media/image-1020-1.png"/><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image" Target="../media/image-1021-1.png"/><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image" Target="../media/image-1022-1.png"/><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1023-1.png"/><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image" Target="../media/image-1024-1.png"/><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image" Target="../media/image-1025-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5.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svg"/><Relationship Id="rId3" Type="http://schemas.openxmlformats.org/officeDocument/2006/relationships/image" Target="../media/image-15-3.png"/><Relationship Id="rId4" Type="http://schemas.openxmlformats.org/officeDocument/2006/relationships/image" Target="../media/image-15-4.svg"/><Relationship Id="rId5" Type="http://schemas.openxmlformats.org/officeDocument/2006/relationships/image" Target="../media/image-15-5.png"/><Relationship Id="rId6" Type="http://schemas.openxmlformats.org/officeDocument/2006/relationships/image" Target="../media/image-15-6.svg"/><Relationship Id="rId7" Type="http://schemas.openxmlformats.org/officeDocument/2006/relationships/image" Target="../media/image-15-7.png"/><Relationship Id="rId8" Type="http://schemas.openxmlformats.org/officeDocument/2006/relationships/image" Target="../media/image-15-8.svg"/><Relationship Id="rId9" Type="http://schemas.openxmlformats.org/officeDocument/2006/relationships/image" Target="../media/image-15-9.png"/><Relationship Id="rId10" Type="http://schemas.openxmlformats.org/officeDocument/2006/relationships/image" Target="../media/image-15-10.svg"/><Relationship Id="rId11" Type="http://schemas.openxmlformats.org/officeDocument/2006/relationships/slideLayout" Target="../slideLayouts/slideLayout16.xml"/><Relationship Id="rId1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svg"/><Relationship Id="rId3" Type="http://schemas.openxmlformats.org/officeDocument/2006/relationships/image" Target="../media/image-23-3.png"/><Relationship Id="rId4" Type="http://schemas.openxmlformats.org/officeDocument/2006/relationships/image" Target="../media/image-23-4.svg"/><Relationship Id="rId5" Type="http://schemas.openxmlformats.org/officeDocument/2006/relationships/image" Target="../media/image-23-5.png"/><Relationship Id="rId6" Type="http://schemas.openxmlformats.org/officeDocument/2006/relationships/image" Target="../media/image-23-6.svg"/><Relationship Id="rId7" Type="http://schemas.openxmlformats.org/officeDocument/2006/relationships/slideLayout" Target="../slideLayouts/slideLayout24.xml"/><Relationship Id="rId8"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svg"/><Relationship Id="rId3" Type="http://schemas.openxmlformats.org/officeDocument/2006/relationships/image" Target="../media/image-24-3.png"/><Relationship Id="rId4" Type="http://schemas.openxmlformats.org/officeDocument/2006/relationships/image" Target="../media/image-24-4.svg"/><Relationship Id="rId5" Type="http://schemas.openxmlformats.org/officeDocument/2006/relationships/image" Target="../media/image-24-5.png"/><Relationship Id="rId6" Type="http://schemas.openxmlformats.org/officeDocument/2006/relationships/image" Target="../media/image-24-6.svg"/><Relationship Id="rId7" Type="http://schemas.openxmlformats.org/officeDocument/2006/relationships/image" Target="../media/image-24-7.png"/><Relationship Id="rId8" Type="http://schemas.openxmlformats.org/officeDocument/2006/relationships/image" Target="../media/image-24-8.png"/><Relationship Id="rId9" Type="http://schemas.openxmlformats.org/officeDocument/2006/relationships/image" Target="../media/image-24-9.png"/><Relationship Id="rId10" Type="http://schemas.openxmlformats.org/officeDocument/2006/relationships/image" Target="../media/image-24-10.png"/><Relationship Id="rId11" Type="http://schemas.openxmlformats.org/officeDocument/2006/relationships/image" Target="../media/image-24-11.png"/><Relationship Id="rId12" Type="http://schemas.openxmlformats.org/officeDocument/2006/relationships/slideLayout" Target="../slideLayouts/slideLayout25.xml"/><Relationship Id="rId1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7594163" y="2430423"/>
            <a:ext cx="4928354" cy="615910"/>
          </a:xfrm>
          <a:prstGeom prst="rect">
            <a:avLst/>
          </a:prstGeom>
          <a:noFill/>
          <a:ln/>
        </p:spPr>
        <p:txBody>
          <a:bodyPr wrap="none" lIns="0" tIns="0" rIns="0" bIns="0" rtlCol="0" anchor="t"/>
          <a:lstStyle/>
          <a:p>
            <a:pPr algn="ctr" indent="0" marL="0">
              <a:lnSpc>
                <a:spcPts val="4850"/>
              </a:lnSpc>
              <a:buNone/>
            </a:pPr>
            <a:r>
              <a:rPr lang="en-US" sz="3850" b="1" dirty="0">
                <a:solidFill>
                  <a:srgbClr val="FFFFFF"/>
                </a:solidFill>
                <a:latin typeface="Overpass Bold" pitchFamily="34" charset="0"/>
                <a:ea typeface="Overpass Bold" pitchFamily="34" charset="-122"/>
                <a:cs typeface="Overpass Bold" pitchFamily="34" charset="-120"/>
              </a:rPr>
              <a:t>Technical Case Study</a:t>
            </a:r>
            <a:endParaRPr lang="en-US" sz="3850" dirty="0"/>
          </a:p>
        </p:txBody>
      </p:sp>
      <p:sp>
        <p:nvSpPr>
          <p:cNvPr id="4" name="Text 1"/>
          <p:cNvSpPr/>
          <p:nvPr/>
        </p:nvSpPr>
        <p:spPr>
          <a:xfrm>
            <a:off x="7594163" y="3130034"/>
            <a:ext cx="4928354" cy="615910"/>
          </a:xfrm>
          <a:prstGeom prst="rect">
            <a:avLst/>
          </a:prstGeom>
          <a:noFill/>
          <a:ln/>
        </p:spPr>
        <p:txBody>
          <a:bodyPr wrap="none" lIns="0" tIns="0" rIns="0" bIns="0" rtlCol="0" anchor="t"/>
          <a:lstStyle/>
          <a:p>
            <a:pPr algn="ctr" indent="0" marL="0">
              <a:lnSpc>
                <a:spcPts val="4850"/>
              </a:lnSpc>
              <a:buNone/>
            </a:pPr>
            <a:r>
              <a:rPr lang="en-US" sz="3850" b="1" dirty="0">
                <a:solidFill>
                  <a:srgbClr val="FFFFFF"/>
                </a:solidFill>
                <a:latin typeface="Overpass Bold" pitchFamily="34" charset="0"/>
                <a:ea typeface="Overpass Bold" pitchFamily="34" charset="-122"/>
                <a:cs typeface="Overpass Bold" pitchFamily="34" charset="-120"/>
              </a:rPr>
              <a:t>Data Explorer</a:t>
            </a:r>
            <a:endParaRPr lang="en-US" sz="3850" dirty="0"/>
          </a:p>
        </p:txBody>
      </p:sp>
      <p:sp>
        <p:nvSpPr>
          <p:cNvPr id="5" name="Text 2"/>
          <p:cNvSpPr/>
          <p:nvPr/>
        </p:nvSpPr>
        <p:spPr>
          <a:xfrm>
            <a:off x="6324124" y="3829645"/>
            <a:ext cx="7468553" cy="985361"/>
          </a:xfrm>
          <a:prstGeom prst="rect">
            <a:avLst/>
          </a:prstGeom>
          <a:noFill/>
          <a:ln/>
        </p:spPr>
        <p:txBody>
          <a:bodyPr wrap="square" lIns="0" tIns="0" rIns="0" bIns="0" rtlCol="0" anchor="t"/>
          <a:lstStyle/>
          <a:p>
            <a:pPr algn="ctr"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Transforming Data Fragmentation into Strategic Intelligence</a:t>
            </a:r>
            <a:endParaRPr lang="en-US" sz="3100" dirty="0"/>
          </a:p>
        </p:txBody>
      </p:sp>
      <p:sp>
        <p:nvSpPr>
          <p:cNvPr id="6" name="Text 3"/>
          <p:cNvSpPr/>
          <p:nvPr/>
        </p:nvSpPr>
        <p:spPr>
          <a:xfrm>
            <a:off x="6324124" y="5129093"/>
            <a:ext cx="7468553"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A technical case study on building unified data intelligence for enterprise architecture governance at CTO</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922026"/>
            <a:ext cx="5197197"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Proposed Solution Approach</a:t>
            </a:r>
            <a:endParaRPr lang="en-US" sz="3100" dirty="0"/>
          </a:p>
        </p:txBody>
      </p:sp>
      <p:sp>
        <p:nvSpPr>
          <p:cNvPr id="3" name="Text 1"/>
          <p:cNvSpPr/>
          <p:nvPr/>
        </p:nvSpPr>
        <p:spPr>
          <a:xfrm>
            <a:off x="837724" y="2833568"/>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To translate the strategy into action, I designed and led the implementation of Data Explorer, a scalable and secure data intelligence platform that unified fragmented data sources across the CTO landscape. The solution followed a modular, microservices-driven architecture, built for flexibility, automation, and long-term maintainability.</a:t>
            </a:r>
            <a:endParaRPr lang="en-US" sz="16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4074319"/>
            <a:ext cx="523637" cy="523637"/>
          </a:xfrm>
          <a:prstGeom prst="rect">
            <a:avLst/>
          </a:prstGeom>
        </p:spPr>
      </p:pic>
      <p:sp>
        <p:nvSpPr>
          <p:cNvPr id="5" name="Text 2"/>
          <p:cNvSpPr/>
          <p:nvPr/>
        </p:nvSpPr>
        <p:spPr>
          <a:xfrm>
            <a:off x="1623179" y="4198620"/>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Architecture Design</a:t>
            </a:r>
            <a:endParaRPr lang="en-US" sz="1900" dirty="0"/>
          </a:p>
        </p:txBody>
      </p:sp>
      <p:sp>
        <p:nvSpPr>
          <p:cNvPr id="6" name="Text 3"/>
          <p:cNvSpPr/>
          <p:nvPr/>
        </p:nvSpPr>
        <p:spPr>
          <a:xfrm>
            <a:off x="1623179" y="4632246"/>
            <a:ext cx="3358277"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Two Python-based microservices — Data Loader and Data API — developed using Flask and FastAPI, deployed on BCP OpenShift for elasticity and high availability.</a:t>
            </a:r>
            <a:endParaRPr lang="en-US" sz="16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274" y="4074319"/>
            <a:ext cx="523637" cy="523637"/>
          </a:xfrm>
          <a:prstGeom prst="rect">
            <a:avLst/>
          </a:prstGeom>
        </p:spPr>
      </p:pic>
      <p:sp>
        <p:nvSpPr>
          <p:cNvPr id="8" name="Text 4"/>
          <p:cNvSpPr/>
          <p:nvPr/>
        </p:nvSpPr>
        <p:spPr>
          <a:xfrm>
            <a:off x="6028730" y="4198620"/>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Data Pipeline</a:t>
            </a:r>
            <a:endParaRPr lang="en-US" sz="1900" dirty="0"/>
          </a:p>
        </p:txBody>
      </p:sp>
      <p:sp>
        <p:nvSpPr>
          <p:cNvPr id="9" name="Text 5"/>
          <p:cNvSpPr/>
          <p:nvPr/>
        </p:nvSpPr>
        <p:spPr>
          <a:xfrm>
            <a:off x="6028730" y="4632246"/>
            <a:ext cx="3358277"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Dagster orchestration engine automated ingestion, transformation, and validation from multiple sources, stored in S3 Parquet format.</a:t>
            </a:r>
            <a:endParaRPr lang="en-US" sz="16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8825" y="4074319"/>
            <a:ext cx="523637" cy="523637"/>
          </a:xfrm>
          <a:prstGeom prst="rect">
            <a:avLst/>
          </a:prstGeom>
        </p:spPr>
      </p:pic>
      <p:sp>
        <p:nvSpPr>
          <p:cNvPr id="11" name="Text 6"/>
          <p:cNvSpPr/>
          <p:nvPr/>
        </p:nvSpPr>
        <p:spPr>
          <a:xfrm>
            <a:off x="10434280" y="4198620"/>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Data Access Layer</a:t>
            </a:r>
            <a:endParaRPr lang="en-US" sz="1900" dirty="0"/>
          </a:p>
        </p:txBody>
      </p:sp>
      <p:sp>
        <p:nvSpPr>
          <p:cNvPr id="12" name="Text 7"/>
          <p:cNvSpPr/>
          <p:nvPr/>
        </p:nvSpPr>
        <p:spPr>
          <a:xfrm>
            <a:off x="10434280" y="4632246"/>
            <a:ext cx="3358396" cy="134016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Robust REST API exposed unified datasets to Tableau, governance dashboards, and reporting frameworks.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922026"/>
            <a:ext cx="7131010"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Proposed Solution Approach continued</a:t>
            </a:r>
            <a:endParaRPr lang="en-US" sz="31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2833568"/>
            <a:ext cx="523637" cy="523637"/>
          </a:xfrm>
          <a:prstGeom prst="rect">
            <a:avLst/>
          </a:prstGeom>
        </p:spPr>
      </p:pic>
      <p:sp>
        <p:nvSpPr>
          <p:cNvPr id="4" name="Text 1"/>
          <p:cNvSpPr/>
          <p:nvPr/>
        </p:nvSpPr>
        <p:spPr>
          <a:xfrm>
            <a:off x="1623179" y="2957870"/>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Visualization Layer</a:t>
            </a:r>
            <a:endParaRPr lang="en-US" sz="1900" dirty="0"/>
          </a:p>
        </p:txBody>
      </p:sp>
      <p:sp>
        <p:nvSpPr>
          <p:cNvPr id="5" name="Text 2"/>
          <p:cNvSpPr/>
          <p:nvPr/>
        </p:nvSpPr>
        <p:spPr>
          <a:xfrm>
            <a:off x="1623179" y="3391495"/>
            <a:ext cx="3358277"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Interactive Tableau dashboards provided real-time visibility into release health, architecture compliance, and governance metrics.</a:t>
            </a:r>
            <a:endParaRPr lang="en-US" sz="160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274" y="2833568"/>
            <a:ext cx="523637" cy="523637"/>
          </a:xfrm>
          <a:prstGeom prst="rect">
            <a:avLst/>
          </a:prstGeom>
        </p:spPr>
      </p:pic>
      <p:sp>
        <p:nvSpPr>
          <p:cNvPr id="7" name="Text 3"/>
          <p:cNvSpPr/>
          <p:nvPr/>
        </p:nvSpPr>
        <p:spPr>
          <a:xfrm>
            <a:off x="6028730" y="2957870"/>
            <a:ext cx="2871549"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Security and Compliance</a:t>
            </a:r>
            <a:endParaRPr lang="en-US" sz="1900" dirty="0"/>
          </a:p>
        </p:txBody>
      </p:sp>
      <p:sp>
        <p:nvSpPr>
          <p:cNvPr id="8" name="Text 4"/>
          <p:cNvSpPr/>
          <p:nvPr/>
        </p:nvSpPr>
        <p:spPr>
          <a:xfrm>
            <a:off x="6028730" y="3391495"/>
            <a:ext cx="3358277" cy="134016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Enterprise-grade controls including BAM authentication, CSM key management, and encrypted data transmission.</a:t>
            </a:r>
            <a:endParaRPr lang="en-US" sz="160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8825" y="2833568"/>
            <a:ext cx="523637" cy="523637"/>
          </a:xfrm>
          <a:prstGeom prst="rect">
            <a:avLst/>
          </a:prstGeom>
        </p:spPr>
      </p:pic>
      <p:sp>
        <p:nvSpPr>
          <p:cNvPr id="10" name="Text 5"/>
          <p:cNvSpPr/>
          <p:nvPr/>
        </p:nvSpPr>
        <p:spPr>
          <a:xfrm>
            <a:off x="10434280" y="2957870"/>
            <a:ext cx="3295412"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Automation and Deployment</a:t>
            </a:r>
            <a:endParaRPr lang="en-US" sz="1900" dirty="0"/>
          </a:p>
        </p:txBody>
      </p:sp>
      <p:sp>
        <p:nvSpPr>
          <p:cNvPr id="11" name="Text 6"/>
          <p:cNvSpPr/>
          <p:nvPr/>
        </p:nvSpPr>
        <p:spPr>
          <a:xfrm>
            <a:off x="10434280" y="3391495"/>
            <a:ext cx="3358396" cy="134016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CI/CD pipelines via GitLab with SonarQube analysis and Prisma container scanning for robust delivery.</a:t>
            </a:r>
            <a:endParaRPr lang="en-US" sz="1600" dirty="0"/>
          </a:p>
        </p:txBody>
      </p:sp>
      <p:sp>
        <p:nvSpPr>
          <p:cNvPr id="12" name="Text 7"/>
          <p:cNvSpPr/>
          <p:nvPr/>
        </p:nvSpPr>
        <p:spPr>
          <a:xfrm>
            <a:off x="837724" y="5302329"/>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implementation shifted an intricate, manual workflow into an automated, transparent, and dependable system. Governance cycles experienced substantial time reductions, shifting from days to hours, enabling leadership to make informed decisions based on real-time data with increased confidence.</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964049"/>
            <a:ext cx="6028611"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Technical Architecture Overview</a:t>
            </a:r>
            <a:endParaRPr lang="en-US" sz="3100" dirty="0"/>
          </a:p>
        </p:txBody>
      </p:sp>
      <p:sp>
        <p:nvSpPr>
          <p:cNvPr id="3" name="Text 1"/>
          <p:cNvSpPr/>
          <p:nvPr/>
        </p:nvSpPr>
        <p:spPr>
          <a:xfrm>
            <a:off x="837724" y="1875592"/>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Our solution is built upon a robust architecture designed for efficiency, scalability, and secure data access. It orchestrates complex data flows and delivers insights through an intuitive interface.</a:t>
            </a:r>
            <a:endParaRPr lang="en-US" sz="1600" dirty="0"/>
          </a:p>
        </p:txBody>
      </p:sp>
      <p:sp>
        <p:nvSpPr>
          <p:cNvPr id="4" name="Shape 2"/>
          <p:cNvSpPr/>
          <p:nvPr/>
        </p:nvSpPr>
        <p:spPr>
          <a:xfrm>
            <a:off x="837724" y="2781300"/>
            <a:ext cx="4178618" cy="3578543"/>
          </a:xfrm>
          <a:prstGeom prst="roundRect">
            <a:avLst>
              <a:gd name="adj" fmla="val 3066"/>
            </a:avLst>
          </a:prstGeom>
          <a:solidFill>
            <a:srgbClr val="252222">
              <a:alpha val="95000"/>
            </a:srgbClr>
          </a:solidFill>
          <a:ln w="22860">
            <a:solidFill>
              <a:srgbClr val="971B55"/>
            </a:solidFill>
            <a:prstDash val="solid"/>
          </a:ln>
        </p:spPr>
      </p:sp>
      <p:sp>
        <p:nvSpPr>
          <p:cNvPr id="5" name="Shape 3"/>
          <p:cNvSpPr/>
          <p:nvPr/>
        </p:nvSpPr>
        <p:spPr>
          <a:xfrm>
            <a:off x="814864" y="2781300"/>
            <a:ext cx="91440" cy="3578543"/>
          </a:xfrm>
          <a:prstGeom prst="roundRect">
            <a:avLst>
              <a:gd name="adj" fmla="val 96208"/>
            </a:avLst>
          </a:prstGeom>
          <a:solidFill>
            <a:srgbClr val="F20374"/>
          </a:solidFill>
          <a:ln/>
        </p:spPr>
      </p:sp>
      <p:sp>
        <p:nvSpPr>
          <p:cNvPr id="6" name="Text 4"/>
          <p:cNvSpPr/>
          <p:nvPr/>
        </p:nvSpPr>
        <p:spPr>
          <a:xfrm>
            <a:off x="1138595" y="3013591"/>
            <a:ext cx="2768203"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Web Application Service</a:t>
            </a:r>
            <a:endParaRPr lang="en-US" sz="1900" dirty="0"/>
          </a:p>
        </p:txBody>
      </p:sp>
      <p:sp>
        <p:nvSpPr>
          <p:cNvPr id="7" name="Text 5"/>
          <p:cNvSpPr/>
          <p:nvPr/>
        </p:nvSpPr>
        <p:spPr>
          <a:xfrm>
            <a:off x="1138595" y="3447217"/>
            <a:ext cx="3645456" cy="2345293"/>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Provides a secure web UI, enabling users to interact with data. It exposes both REST API and GraphQL endpoints for flexible data access and integrates seamlessly with Tableau for advanced visualization and reporting capabilities.</a:t>
            </a:r>
            <a:endParaRPr lang="en-US" sz="1600" dirty="0"/>
          </a:p>
        </p:txBody>
      </p:sp>
      <p:sp>
        <p:nvSpPr>
          <p:cNvPr id="8" name="Shape 6"/>
          <p:cNvSpPr/>
          <p:nvPr/>
        </p:nvSpPr>
        <p:spPr>
          <a:xfrm>
            <a:off x="5225772" y="2781300"/>
            <a:ext cx="4178737" cy="3578543"/>
          </a:xfrm>
          <a:prstGeom prst="roundRect">
            <a:avLst>
              <a:gd name="adj" fmla="val 3066"/>
            </a:avLst>
          </a:prstGeom>
          <a:solidFill>
            <a:srgbClr val="252222">
              <a:alpha val="95000"/>
            </a:srgbClr>
          </a:solidFill>
          <a:ln w="22860">
            <a:solidFill>
              <a:srgbClr val="971B55"/>
            </a:solidFill>
            <a:prstDash val="solid"/>
          </a:ln>
        </p:spPr>
      </p:sp>
      <p:sp>
        <p:nvSpPr>
          <p:cNvPr id="9" name="Shape 7"/>
          <p:cNvSpPr/>
          <p:nvPr/>
        </p:nvSpPr>
        <p:spPr>
          <a:xfrm>
            <a:off x="5202912" y="2781300"/>
            <a:ext cx="91440" cy="3578543"/>
          </a:xfrm>
          <a:prstGeom prst="roundRect">
            <a:avLst>
              <a:gd name="adj" fmla="val 96208"/>
            </a:avLst>
          </a:prstGeom>
          <a:solidFill>
            <a:srgbClr val="F20374"/>
          </a:solidFill>
          <a:ln/>
        </p:spPr>
      </p:sp>
      <p:sp>
        <p:nvSpPr>
          <p:cNvPr id="10" name="Text 8"/>
          <p:cNvSpPr/>
          <p:nvPr/>
        </p:nvSpPr>
        <p:spPr>
          <a:xfrm>
            <a:off x="5526643" y="3013591"/>
            <a:ext cx="3426857"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Dagster Data Pipeline Service</a:t>
            </a:r>
            <a:endParaRPr lang="en-US" sz="1900" dirty="0"/>
          </a:p>
        </p:txBody>
      </p:sp>
      <p:sp>
        <p:nvSpPr>
          <p:cNvPr id="11" name="Text 9"/>
          <p:cNvSpPr/>
          <p:nvPr/>
        </p:nvSpPr>
        <p:spPr>
          <a:xfrm>
            <a:off x="5526643" y="3447217"/>
            <a:ext cx="3645575" cy="2680335"/>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At the core of our data processing, this service intelligently orchestrates connections to diverse data sources including MS SQL, REST APIs, SharePoint, Excel, Jira API, and ServiceFirst API. It transforms raw data into refined information and securely stores it in Amazon S3.</a:t>
            </a:r>
            <a:endParaRPr lang="en-US" sz="1600" dirty="0"/>
          </a:p>
        </p:txBody>
      </p:sp>
      <p:sp>
        <p:nvSpPr>
          <p:cNvPr id="12" name="Shape 10"/>
          <p:cNvSpPr/>
          <p:nvPr/>
        </p:nvSpPr>
        <p:spPr>
          <a:xfrm>
            <a:off x="9613940" y="2781300"/>
            <a:ext cx="4178737" cy="3578543"/>
          </a:xfrm>
          <a:prstGeom prst="roundRect">
            <a:avLst>
              <a:gd name="adj" fmla="val 3066"/>
            </a:avLst>
          </a:prstGeom>
          <a:solidFill>
            <a:srgbClr val="252222">
              <a:alpha val="95000"/>
            </a:srgbClr>
          </a:solidFill>
          <a:ln w="22860">
            <a:solidFill>
              <a:srgbClr val="971B55"/>
            </a:solidFill>
            <a:prstDash val="solid"/>
          </a:ln>
        </p:spPr>
      </p:sp>
      <p:sp>
        <p:nvSpPr>
          <p:cNvPr id="13" name="Shape 11"/>
          <p:cNvSpPr/>
          <p:nvPr/>
        </p:nvSpPr>
        <p:spPr>
          <a:xfrm>
            <a:off x="9591080" y="2781300"/>
            <a:ext cx="91440" cy="3578543"/>
          </a:xfrm>
          <a:prstGeom prst="roundRect">
            <a:avLst>
              <a:gd name="adj" fmla="val 96208"/>
            </a:avLst>
          </a:prstGeom>
          <a:solidFill>
            <a:srgbClr val="F20374"/>
          </a:solidFill>
          <a:ln/>
        </p:spPr>
      </p:sp>
      <p:sp>
        <p:nvSpPr>
          <p:cNvPr id="14" name="Text 12"/>
          <p:cNvSpPr/>
          <p:nvPr/>
        </p:nvSpPr>
        <p:spPr>
          <a:xfrm>
            <a:off x="9914811" y="3013591"/>
            <a:ext cx="2671643"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Reporting Microservice</a:t>
            </a:r>
            <a:endParaRPr lang="en-US" sz="1900" dirty="0"/>
          </a:p>
        </p:txBody>
      </p:sp>
      <p:sp>
        <p:nvSpPr>
          <p:cNvPr id="15" name="Text 13"/>
          <p:cNvSpPr/>
          <p:nvPr/>
        </p:nvSpPr>
        <p:spPr>
          <a:xfrm>
            <a:off x="9914811" y="3447217"/>
            <a:ext cx="3645575" cy="2680335"/>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This dedicated microservice retrieves processed reports and analytical outputs directly from Amazon S3. It then efficiently serves this critical information to the web application for user consumption and to the broader analytics layer, ensuring timely and accurate data delivery.</a:t>
            </a:r>
            <a:endParaRPr lang="en-US" sz="1600" dirty="0"/>
          </a:p>
        </p:txBody>
      </p:sp>
      <p:sp>
        <p:nvSpPr>
          <p:cNvPr id="16" name="Text 14"/>
          <p:cNvSpPr/>
          <p:nvPr/>
        </p:nvSpPr>
        <p:spPr>
          <a:xfrm>
            <a:off x="837724" y="6595467"/>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This modular and interconnected architecture delivers a highly scalable, automated, and self-serve data ecosystem. It transforms complex data management into a streamlined process, empowering stakeholders with real-time, reliable insights for informed decision-making.</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44736" y="816293"/>
            <a:ext cx="7077432" cy="438150"/>
          </a:xfrm>
          <a:prstGeom prst="rect">
            <a:avLst/>
          </a:prstGeom>
          <a:noFill/>
          <a:ln/>
        </p:spPr>
        <p:txBody>
          <a:bodyPr wrap="none" lIns="0" tIns="0" rIns="0" bIns="0" rtlCol="0" anchor="t"/>
          <a:lstStyle/>
          <a:p>
            <a:pPr algn="l" indent="0" marL="0">
              <a:lnSpc>
                <a:spcPts val="3400"/>
              </a:lnSpc>
              <a:buNone/>
            </a:pPr>
            <a:r>
              <a:rPr lang="en-US" sz="2750" b="1" dirty="0">
                <a:solidFill>
                  <a:srgbClr val="FFFFFF"/>
                </a:solidFill>
                <a:latin typeface="Overpass Bold" pitchFamily="34" charset="0"/>
                <a:ea typeface="Overpass Bold" pitchFamily="34" charset="-122"/>
                <a:cs typeface="Overpass Bold" pitchFamily="34" charset="-120"/>
              </a:rPr>
              <a:t>Technical Architecture Overview continued</a:t>
            </a:r>
            <a:endParaRPr lang="en-US" sz="2750" dirty="0"/>
          </a:p>
        </p:txBody>
      </p:sp>
      <p:sp>
        <p:nvSpPr>
          <p:cNvPr id="3" name="Text 1"/>
          <p:cNvSpPr/>
          <p:nvPr/>
        </p:nvSpPr>
        <p:spPr>
          <a:xfrm>
            <a:off x="744736" y="1626751"/>
            <a:ext cx="13140928" cy="297894"/>
          </a:xfrm>
          <a:prstGeom prst="rect">
            <a:avLst/>
          </a:prstGeom>
          <a:noFill/>
          <a:ln/>
        </p:spPr>
        <p:txBody>
          <a:bodyPr wrap="non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Complementing this architecture, our robust DevSecOps framework ensures continuous delivery, security, and quality across all microservices:</a:t>
            </a:r>
            <a:endParaRPr lang="en-US" sz="1450" dirty="0"/>
          </a:p>
        </p:txBody>
      </p:sp>
      <p:sp>
        <p:nvSpPr>
          <p:cNvPr id="4" name="Shape 2"/>
          <p:cNvSpPr/>
          <p:nvPr/>
        </p:nvSpPr>
        <p:spPr>
          <a:xfrm>
            <a:off x="744736" y="2134076"/>
            <a:ext cx="4256246" cy="1995011"/>
          </a:xfrm>
          <a:prstGeom prst="roundRect">
            <a:avLst>
              <a:gd name="adj" fmla="val 5500"/>
            </a:avLst>
          </a:prstGeom>
          <a:solidFill>
            <a:srgbClr val="252222">
              <a:alpha val="95000"/>
            </a:srgbClr>
          </a:solidFill>
          <a:ln w="22860">
            <a:solidFill>
              <a:srgbClr val="971B55"/>
            </a:solidFill>
            <a:prstDash val="solid"/>
          </a:ln>
        </p:spPr>
      </p:sp>
      <p:sp>
        <p:nvSpPr>
          <p:cNvPr id="5" name="Shape 3"/>
          <p:cNvSpPr/>
          <p:nvPr/>
        </p:nvSpPr>
        <p:spPr>
          <a:xfrm>
            <a:off x="721876" y="2134076"/>
            <a:ext cx="91440" cy="1995011"/>
          </a:xfrm>
          <a:prstGeom prst="roundRect">
            <a:avLst>
              <a:gd name="adj" fmla="val 85518"/>
            </a:avLst>
          </a:prstGeom>
          <a:solidFill>
            <a:srgbClr val="F20374"/>
          </a:solidFill>
          <a:ln/>
        </p:spPr>
      </p:sp>
      <p:sp>
        <p:nvSpPr>
          <p:cNvPr id="6" name="Text 4"/>
          <p:cNvSpPr/>
          <p:nvPr/>
        </p:nvSpPr>
        <p:spPr>
          <a:xfrm>
            <a:off x="1022271" y="2343031"/>
            <a:ext cx="2874050" cy="273844"/>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CI/CD Pipeline Management</a:t>
            </a:r>
            <a:endParaRPr lang="en-US" sz="1700" dirty="0"/>
          </a:p>
        </p:txBody>
      </p:sp>
      <p:sp>
        <p:nvSpPr>
          <p:cNvPr id="7" name="Text 5"/>
          <p:cNvSpPr/>
          <p:nvPr/>
        </p:nvSpPr>
        <p:spPr>
          <a:xfrm>
            <a:off x="1022271" y="2728555"/>
            <a:ext cx="3769757" cy="1191577"/>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Utilizes GitLab CI/CD for automated build, test, and deployment of all microservices, ensuring continuous integration and delivery with high velocity.</a:t>
            </a:r>
            <a:endParaRPr lang="en-US" sz="1450" dirty="0"/>
          </a:p>
        </p:txBody>
      </p:sp>
      <p:sp>
        <p:nvSpPr>
          <p:cNvPr id="8" name="Shape 6"/>
          <p:cNvSpPr/>
          <p:nvPr/>
        </p:nvSpPr>
        <p:spPr>
          <a:xfrm>
            <a:off x="5187077" y="2134076"/>
            <a:ext cx="4256246" cy="1995011"/>
          </a:xfrm>
          <a:prstGeom prst="roundRect">
            <a:avLst>
              <a:gd name="adj" fmla="val 5500"/>
            </a:avLst>
          </a:prstGeom>
          <a:solidFill>
            <a:srgbClr val="252222">
              <a:alpha val="95000"/>
            </a:srgbClr>
          </a:solidFill>
          <a:ln w="22860">
            <a:solidFill>
              <a:srgbClr val="971B55"/>
            </a:solidFill>
            <a:prstDash val="solid"/>
          </a:ln>
        </p:spPr>
      </p:sp>
      <p:sp>
        <p:nvSpPr>
          <p:cNvPr id="9" name="Shape 7"/>
          <p:cNvSpPr/>
          <p:nvPr/>
        </p:nvSpPr>
        <p:spPr>
          <a:xfrm>
            <a:off x="5164217" y="2134076"/>
            <a:ext cx="91440" cy="1995011"/>
          </a:xfrm>
          <a:prstGeom prst="roundRect">
            <a:avLst>
              <a:gd name="adj" fmla="val 85518"/>
            </a:avLst>
          </a:prstGeom>
          <a:solidFill>
            <a:srgbClr val="F20374"/>
          </a:solidFill>
          <a:ln/>
        </p:spPr>
      </p:sp>
      <p:sp>
        <p:nvSpPr>
          <p:cNvPr id="10" name="Text 8"/>
          <p:cNvSpPr/>
          <p:nvPr/>
        </p:nvSpPr>
        <p:spPr>
          <a:xfrm>
            <a:off x="5464612" y="2343031"/>
            <a:ext cx="3198733" cy="273844"/>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Containerization &amp; Deployment</a:t>
            </a:r>
            <a:endParaRPr lang="en-US" sz="1700" dirty="0"/>
          </a:p>
        </p:txBody>
      </p:sp>
      <p:sp>
        <p:nvSpPr>
          <p:cNvPr id="11" name="Text 9"/>
          <p:cNvSpPr/>
          <p:nvPr/>
        </p:nvSpPr>
        <p:spPr>
          <a:xfrm>
            <a:off x="5464612" y="2728555"/>
            <a:ext cx="3769757" cy="1191577"/>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Leverages Docker for containerization, enabling consistent environments, and OpenShift for scalable and resilient deployment across the infrastructure.</a:t>
            </a:r>
            <a:endParaRPr lang="en-US" sz="1450" dirty="0"/>
          </a:p>
        </p:txBody>
      </p:sp>
      <p:sp>
        <p:nvSpPr>
          <p:cNvPr id="12" name="Shape 10"/>
          <p:cNvSpPr/>
          <p:nvPr/>
        </p:nvSpPr>
        <p:spPr>
          <a:xfrm>
            <a:off x="9629418" y="2134076"/>
            <a:ext cx="4256246" cy="1995011"/>
          </a:xfrm>
          <a:prstGeom prst="roundRect">
            <a:avLst>
              <a:gd name="adj" fmla="val 5500"/>
            </a:avLst>
          </a:prstGeom>
          <a:solidFill>
            <a:srgbClr val="252222">
              <a:alpha val="95000"/>
            </a:srgbClr>
          </a:solidFill>
          <a:ln w="22860">
            <a:solidFill>
              <a:srgbClr val="971B55"/>
            </a:solidFill>
            <a:prstDash val="solid"/>
          </a:ln>
        </p:spPr>
      </p:sp>
      <p:sp>
        <p:nvSpPr>
          <p:cNvPr id="13" name="Shape 11"/>
          <p:cNvSpPr/>
          <p:nvPr/>
        </p:nvSpPr>
        <p:spPr>
          <a:xfrm>
            <a:off x="9606558" y="2134076"/>
            <a:ext cx="91440" cy="1995011"/>
          </a:xfrm>
          <a:prstGeom prst="roundRect">
            <a:avLst>
              <a:gd name="adj" fmla="val 85518"/>
            </a:avLst>
          </a:prstGeom>
          <a:solidFill>
            <a:srgbClr val="F20374"/>
          </a:solidFill>
          <a:ln/>
        </p:spPr>
      </p:sp>
      <p:sp>
        <p:nvSpPr>
          <p:cNvPr id="14" name="Text 12"/>
          <p:cNvSpPr/>
          <p:nvPr/>
        </p:nvSpPr>
        <p:spPr>
          <a:xfrm>
            <a:off x="9906953" y="2343031"/>
            <a:ext cx="3442216" cy="273844"/>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Code Quality &amp; Security Scanning</a:t>
            </a:r>
            <a:endParaRPr lang="en-US" sz="1700" dirty="0"/>
          </a:p>
        </p:txBody>
      </p:sp>
      <p:sp>
        <p:nvSpPr>
          <p:cNvPr id="15" name="Text 13"/>
          <p:cNvSpPr/>
          <p:nvPr/>
        </p:nvSpPr>
        <p:spPr>
          <a:xfrm>
            <a:off x="9906953" y="2728555"/>
            <a:ext cx="3769757" cy="1191577"/>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Integrates SonarQube for comprehensive code quality analysis, vulnerability detection, and coverage reporting, along with Prisma Cloud for image vulnerability scanning.</a:t>
            </a:r>
            <a:endParaRPr lang="en-US" sz="1450" dirty="0"/>
          </a:p>
        </p:txBody>
      </p:sp>
      <p:sp>
        <p:nvSpPr>
          <p:cNvPr id="16" name="Shape 14"/>
          <p:cNvSpPr/>
          <p:nvPr/>
        </p:nvSpPr>
        <p:spPr>
          <a:xfrm>
            <a:off x="744736" y="4315182"/>
            <a:ext cx="4256246" cy="2292906"/>
          </a:xfrm>
          <a:prstGeom prst="roundRect">
            <a:avLst>
              <a:gd name="adj" fmla="val 4786"/>
            </a:avLst>
          </a:prstGeom>
          <a:solidFill>
            <a:srgbClr val="252222">
              <a:alpha val="95000"/>
            </a:srgbClr>
          </a:solidFill>
          <a:ln w="22860">
            <a:solidFill>
              <a:srgbClr val="971B55"/>
            </a:solidFill>
            <a:prstDash val="solid"/>
          </a:ln>
        </p:spPr>
      </p:sp>
      <p:sp>
        <p:nvSpPr>
          <p:cNvPr id="17" name="Shape 15"/>
          <p:cNvSpPr/>
          <p:nvPr/>
        </p:nvSpPr>
        <p:spPr>
          <a:xfrm>
            <a:off x="721876" y="4315182"/>
            <a:ext cx="91440" cy="2292906"/>
          </a:xfrm>
          <a:prstGeom prst="roundRect">
            <a:avLst>
              <a:gd name="adj" fmla="val 85518"/>
            </a:avLst>
          </a:prstGeom>
          <a:solidFill>
            <a:srgbClr val="F20374"/>
          </a:solidFill>
          <a:ln/>
        </p:spPr>
      </p:sp>
      <p:sp>
        <p:nvSpPr>
          <p:cNvPr id="18" name="Text 16"/>
          <p:cNvSpPr/>
          <p:nvPr/>
        </p:nvSpPr>
        <p:spPr>
          <a:xfrm>
            <a:off x="1022271" y="4524137"/>
            <a:ext cx="2190393" cy="273844"/>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Artifact Management</a:t>
            </a:r>
            <a:endParaRPr lang="en-US" sz="1700" dirty="0"/>
          </a:p>
        </p:txBody>
      </p:sp>
      <p:sp>
        <p:nvSpPr>
          <p:cNvPr id="19" name="Text 17"/>
          <p:cNvSpPr/>
          <p:nvPr/>
        </p:nvSpPr>
        <p:spPr>
          <a:xfrm>
            <a:off x="1022271" y="4909661"/>
            <a:ext cx="3769757" cy="1191577"/>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Employs Nexus Repository for secure and efficient management of all build artifacts, ensuring version control and integrity throughout the development lifecycle.</a:t>
            </a:r>
            <a:endParaRPr lang="en-US" sz="1450" dirty="0"/>
          </a:p>
        </p:txBody>
      </p:sp>
      <p:sp>
        <p:nvSpPr>
          <p:cNvPr id="20" name="Shape 18"/>
          <p:cNvSpPr/>
          <p:nvPr/>
        </p:nvSpPr>
        <p:spPr>
          <a:xfrm>
            <a:off x="5187077" y="4315182"/>
            <a:ext cx="4256246" cy="2292906"/>
          </a:xfrm>
          <a:prstGeom prst="roundRect">
            <a:avLst>
              <a:gd name="adj" fmla="val 4786"/>
            </a:avLst>
          </a:prstGeom>
          <a:solidFill>
            <a:srgbClr val="252222">
              <a:alpha val="95000"/>
            </a:srgbClr>
          </a:solidFill>
          <a:ln w="22860">
            <a:solidFill>
              <a:srgbClr val="971B55"/>
            </a:solidFill>
            <a:prstDash val="solid"/>
          </a:ln>
        </p:spPr>
      </p:sp>
      <p:sp>
        <p:nvSpPr>
          <p:cNvPr id="21" name="Shape 19"/>
          <p:cNvSpPr/>
          <p:nvPr/>
        </p:nvSpPr>
        <p:spPr>
          <a:xfrm>
            <a:off x="5164217" y="4315182"/>
            <a:ext cx="91440" cy="2292906"/>
          </a:xfrm>
          <a:prstGeom prst="roundRect">
            <a:avLst>
              <a:gd name="adj" fmla="val 85518"/>
            </a:avLst>
          </a:prstGeom>
          <a:solidFill>
            <a:srgbClr val="F20374"/>
          </a:solidFill>
          <a:ln/>
        </p:spPr>
      </p:sp>
      <p:sp>
        <p:nvSpPr>
          <p:cNvPr id="22" name="Text 20"/>
          <p:cNvSpPr/>
          <p:nvPr/>
        </p:nvSpPr>
        <p:spPr>
          <a:xfrm>
            <a:off x="5464612" y="4524137"/>
            <a:ext cx="3026450" cy="273844"/>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Continuous DevSecOps Model</a:t>
            </a:r>
            <a:endParaRPr lang="en-US" sz="1700" dirty="0"/>
          </a:p>
        </p:txBody>
      </p:sp>
      <p:sp>
        <p:nvSpPr>
          <p:cNvPr id="23" name="Text 21"/>
          <p:cNvSpPr/>
          <p:nvPr/>
        </p:nvSpPr>
        <p:spPr>
          <a:xfrm>
            <a:off x="5464612" y="4909661"/>
            <a:ext cx="3769757" cy="1489472"/>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Our complete DevSecOps delivery model supports continuous deployment, embedding security practices from inception through operation, automating checks and ensuring compliance.</a:t>
            </a:r>
            <a:endParaRPr lang="en-US" sz="1450" dirty="0"/>
          </a:p>
        </p:txBody>
      </p:sp>
      <p:sp>
        <p:nvSpPr>
          <p:cNvPr id="24" name="Text 22"/>
          <p:cNvSpPr/>
          <p:nvPr/>
        </p:nvSpPr>
        <p:spPr>
          <a:xfrm>
            <a:off x="744736" y="6817519"/>
            <a:ext cx="13140928" cy="595789"/>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This modular and interconnected architecture delivers a highly scalable, automated, and self-serve data ecosystem. It transforms complex data management into a streamlined process, empowering stakeholders with real-time, reliable insights for informed decision-making.</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37724" y="668774"/>
            <a:ext cx="10356652" cy="615910"/>
          </a:xfrm>
          <a:prstGeom prst="rect">
            <a:avLst/>
          </a:prstGeom>
          <a:noFill/>
          <a:ln/>
        </p:spPr>
        <p:txBody>
          <a:bodyPr wrap="none" lIns="0" tIns="0" rIns="0" bIns="0" rtlCol="0" anchor="t"/>
          <a:lstStyle/>
          <a:p>
            <a:pPr algn="l" indent="0" marL="0">
              <a:lnSpc>
                <a:spcPts val="4850"/>
              </a:lnSpc>
              <a:buNone/>
            </a:pPr>
            <a:r>
              <a:rPr lang="en-US" sz="3850" b="1" dirty="0">
                <a:solidFill>
                  <a:srgbClr val="FFFFFF"/>
                </a:solidFill>
                <a:latin typeface="Overpass Bold" pitchFamily="34" charset="0"/>
                <a:ea typeface="Overpass Bold" pitchFamily="34" charset="-122"/>
                <a:cs typeface="Overpass Bold" pitchFamily="34" charset="-120"/>
              </a:rPr>
              <a:t>Navigating Complex Stakeholder Landscapes</a:t>
            </a:r>
            <a:endParaRPr lang="en-US" sz="3850" dirty="0"/>
          </a:p>
        </p:txBody>
      </p:sp>
      <p:pic>
        <p:nvPicPr>
          <p:cNvPr id="3" name="Image 0" descr="preencoded.png">    </p:cNvPr>
          <p:cNvPicPr>
            <a:picLocks noChangeAspect="1"/>
          </p:cNvPicPr>
          <p:nvPr/>
        </p:nvPicPr>
        <p:blipFill>
          <a:blip r:embed="rId1"/>
          <a:stretch>
            <a:fillRect/>
          </a:stretch>
        </p:blipFill>
        <p:spPr>
          <a:xfrm>
            <a:off x="837724" y="1703546"/>
            <a:ext cx="4143732" cy="2560915"/>
          </a:xfrm>
          <a:prstGeom prst="rect">
            <a:avLst/>
          </a:prstGeom>
        </p:spPr>
      </p:pic>
      <p:sp>
        <p:nvSpPr>
          <p:cNvPr id="4" name="Text 1"/>
          <p:cNvSpPr/>
          <p:nvPr/>
        </p:nvSpPr>
        <p:spPr>
          <a:xfrm>
            <a:off x="837724" y="4473893"/>
            <a:ext cx="4143732" cy="616029"/>
          </a:xfrm>
          <a:prstGeom prst="rect">
            <a:avLst/>
          </a:prstGeom>
          <a:noFill/>
          <a:ln/>
        </p:spPr>
        <p:txBody>
          <a:bodyPr wrap="squar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Multi-Layered Stakeholder Communication</a:t>
            </a:r>
            <a:endParaRPr lang="en-US" sz="1900" dirty="0"/>
          </a:p>
        </p:txBody>
      </p:sp>
      <p:sp>
        <p:nvSpPr>
          <p:cNvPr id="5" name="Text 2"/>
          <p:cNvSpPr/>
          <p:nvPr/>
        </p:nvSpPr>
        <p:spPr>
          <a:xfrm>
            <a:off x="837724" y="5215533"/>
            <a:ext cx="4143732" cy="2345293"/>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Successfully navigated complex stakeholder dynamics, communicating effectively across various organizational layers. This included lead architects, data source owners, and executive stakeholders such as the CSO, CTO’s Architecture Review Board (ARB), and Cloud Governance teams.</a:t>
            </a:r>
            <a:endParaRPr lang="en-US" sz="1600" dirty="0"/>
          </a:p>
        </p:txBody>
      </p:sp>
      <p:pic>
        <p:nvPicPr>
          <p:cNvPr id="6" name="Image 1" descr="preencoded.png">    </p:cNvPr>
          <p:cNvPicPr>
            <a:picLocks noChangeAspect="1"/>
          </p:cNvPicPr>
          <p:nvPr/>
        </p:nvPicPr>
        <p:blipFill>
          <a:blip r:embed="rId2"/>
          <a:stretch>
            <a:fillRect/>
          </a:stretch>
        </p:blipFill>
        <p:spPr>
          <a:xfrm>
            <a:off x="5243274" y="1703546"/>
            <a:ext cx="4143732" cy="2560915"/>
          </a:xfrm>
          <a:prstGeom prst="rect">
            <a:avLst/>
          </a:prstGeom>
        </p:spPr>
      </p:pic>
      <p:sp>
        <p:nvSpPr>
          <p:cNvPr id="7" name="Text 3"/>
          <p:cNvSpPr/>
          <p:nvPr/>
        </p:nvSpPr>
        <p:spPr>
          <a:xfrm>
            <a:off x="5243274" y="4473893"/>
            <a:ext cx="4143732" cy="616029"/>
          </a:xfrm>
          <a:prstGeom prst="rect">
            <a:avLst/>
          </a:prstGeom>
          <a:noFill/>
          <a:ln/>
        </p:spPr>
        <p:txBody>
          <a:bodyPr wrap="squar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Cross-Functional Coordination &amp; Alignment</a:t>
            </a:r>
            <a:endParaRPr lang="en-US" sz="1900" dirty="0"/>
          </a:p>
        </p:txBody>
      </p:sp>
      <p:sp>
        <p:nvSpPr>
          <p:cNvPr id="8" name="Text 4"/>
          <p:cNvSpPr/>
          <p:nvPr/>
        </p:nvSpPr>
        <p:spPr>
          <a:xfrm>
            <a:off x="5243274" y="5215533"/>
            <a:ext cx="4143732" cy="2010251"/>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Coordinated continuously with critical teams like GitLab DevSecOps, cloud infrastructure, and security. This ensured continuous alignment on compliance, scalability, and delivery timelines, crucial for project success.</a:t>
            </a:r>
            <a:endParaRPr lang="en-US" sz="1600" dirty="0"/>
          </a:p>
        </p:txBody>
      </p:sp>
      <p:pic>
        <p:nvPicPr>
          <p:cNvPr id="9" name="Image 2" descr="preencoded.png">    </p:cNvPr>
          <p:cNvPicPr>
            <a:picLocks noChangeAspect="1"/>
          </p:cNvPicPr>
          <p:nvPr/>
        </p:nvPicPr>
        <p:blipFill>
          <a:blip r:embed="rId3"/>
          <a:stretch>
            <a:fillRect/>
          </a:stretch>
        </p:blipFill>
        <p:spPr>
          <a:xfrm>
            <a:off x="9648825" y="1703546"/>
            <a:ext cx="4143851" cy="2561034"/>
          </a:xfrm>
          <a:prstGeom prst="rect">
            <a:avLst/>
          </a:prstGeom>
        </p:spPr>
      </p:pic>
      <p:sp>
        <p:nvSpPr>
          <p:cNvPr id="10" name="Text 5"/>
          <p:cNvSpPr/>
          <p:nvPr/>
        </p:nvSpPr>
        <p:spPr>
          <a:xfrm>
            <a:off x="9648825" y="4474012"/>
            <a:ext cx="4143851" cy="616029"/>
          </a:xfrm>
          <a:prstGeom prst="rect">
            <a:avLst/>
          </a:prstGeom>
          <a:noFill/>
          <a:ln/>
        </p:spPr>
        <p:txBody>
          <a:bodyPr wrap="squar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Translating Strategy to Business Outcomes</a:t>
            </a:r>
            <a:endParaRPr lang="en-US" sz="1900" dirty="0"/>
          </a:p>
        </p:txBody>
      </p:sp>
      <p:sp>
        <p:nvSpPr>
          <p:cNvPr id="11" name="Text 6"/>
          <p:cNvSpPr/>
          <p:nvPr/>
        </p:nvSpPr>
        <p:spPr>
          <a:xfrm>
            <a:off x="9648825" y="5215652"/>
            <a:ext cx="4143851" cy="2010251"/>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This comprehensive experience strengthened my ability to translate intricate technical strategies into clear, actionable business outcomes. It also honed my skills in building consensus and driving execution across diverse leadership groups.</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13673" y="559356"/>
            <a:ext cx="9317712" cy="598289"/>
          </a:xfrm>
          <a:prstGeom prst="rect">
            <a:avLst/>
          </a:prstGeom>
          <a:noFill/>
          <a:ln/>
        </p:spPr>
        <p:txBody>
          <a:bodyPr wrap="none" lIns="0" tIns="0" rIns="0" bIns="0" rtlCol="0" anchor="t"/>
          <a:lstStyle/>
          <a:p>
            <a:pPr algn="l" indent="0" marL="0">
              <a:lnSpc>
                <a:spcPts val="4700"/>
              </a:lnSpc>
              <a:buNone/>
            </a:pPr>
            <a:r>
              <a:rPr lang="en-US" sz="3750" b="1" dirty="0">
                <a:solidFill>
                  <a:srgbClr val="FFFFFF"/>
                </a:solidFill>
                <a:latin typeface="Overpass Bold" pitchFamily="34" charset="0"/>
                <a:ea typeface="Overpass Bold" pitchFamily="34" charset="-122"/>
                <a:cs typeface="Overpass Bold" pitchFamily="34" charset="-120"/>
              </a:rPr>
              <a:t>Data Explorer – Journey &amp; Key Milestones</a:t>
            </a:r>
            <a:endParaRPr lang="en-US" sz="3750" dirty="0"/>
          </a:p>
        </p:txBody>
      </p:sp>
      <p:sp>
        <p:nvSpPr>
          <p:cNvPr id="3" name="Shape 1"/>
          <p:cNvSpPr/>
          <p:nvPr/>
        </p:nvSpPr>
        <p:spPr>
          <a:xfrm>
            <a:off x="813673" y="1691521"/>
            <a:ext cx="13003054" cy="22860"/>
          </a:xfrm>
          <a:prstGeom prst="roundRect">
            <a:avLst>
              <a:gd name="adj" fmla="val 373757"/>
            </a:avLst>
          </a:prstGeom>
          <a:solidFill>
            <a:srgbClr val="971B55"/>
          </a:solidFill>
          <a:ln/>
        </p:spPr>
      </p:sp>
      <p:sp>
        <p:nvSpPr>
          <p:cNvPr id="4" name="Shape 2"/>
          <p:cNvSpPr/>
          <p:nvPr/>
        </p:nvSpPr>
        <p:spPr>
          <a:xfrm>
            <a:off x="2000845" y="1691521"/>
            <a:ext cx="22860" cy="610195"/>
          </a:xfrm>
          <a:prstGeom prst="roundRect">
            <a:avLst>
              <a:gd name="adj" fmla="val 373757"/>
            </a:avLst>
          </a:prstGeom>
          <a:solidFill>
            <a:srgbClr val="971B55"/>
          </a:solidFill>
          <a:ln/>
        </p:spPr>
      </p:sp>
      <p:sp>
        <p:nvSpPr>
          <p:cNvPr id="5" name="Shape 3"/>
          <p:cNvSpPr/>
          <p:nvPr/>
        </p:nvSpPr>
        <p:spPr>
          <a:xfrm>
            <a:off x="1783437" y="1462683"/>
            <a:ext cx="457676" cy="457676"/>
          </a:xfrm>
          <a:prstGeom prst="roundRect">
            <a:avLst>
              <a:gd name="adj" fmla="val 18668"/>
            </a:avLst>
          </a:prstGeom>
          <a:solidFill>
            <a:srgbClr val="7E023C"/>
          </a:solidFill>
          <a:ln w="7620">
            <a:solidFill>
              <a:srgbClr val="971B55"/>
            </a:solidFill>
            <a:prstDash val="solid"/>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68686" y="1547872"/>
            <a:ext cx="287179" cy="287179"/>
          </a:xfrm>
          <a:prstGeom prst="rect">
            <a:avLst/>
          </a:prstGeom>
        </p:spPr>
      </p:pic>
      <p:sp>
        <p:nvSpPr>
          <p:cNvPr id="7" name="Text 4"/>
          <p:cNvSpPr/>
          <p:nvPr/>
        </p:nvSpPr>
        <p:spPr>
          <a:xfrm>
            <a:off x="1017032" y="2505194"/>
            <a:ext cx="1990487" cy="598170"/>
          </a:xfrm>
          <a:prstGeom prst="rect">
            <a:avLst/>
          </a:prstGeom>
          <a:noFill/>
          <a:ln/>
        </p:spPr>
        <p:txBody>
          <a:bodyPr wrap="square" lIns="0" tIns="0" rIns="0" bIns="0" rtlCol="0" anchor="t"/>
          <a:lstStyle/>
          <a:p>
            <a:pPr algn="ctr" indent="0" marL="0">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Discovery &amp; Analysis</a:t>
            </a:r>
            <a:endParaRPr lang="en-US" sz="1850" dirty="0"/>
          </a:p>
        </p:txBody>
      </p:sp>
      <p:sp>
        <p:nvSpPr>
          <p:cNvPr id="8" name="Text 5"/>
          <p:cNvSpPr/>
          <p:nvPr/>
        </p:nvSpPr>
        <p:spPr>
          <a:xfrm>
            <a:off x="1017032" y="3225403"/>
            <a:ext cx="1990487" cy="65103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Data sources identification</a:t>
            </a:r>
            <a:endParaRPr lang="en-US" sz="1600" dirty="0"/>
          </a:p>
        </p:txBody>
      </p:sp>
      <p:sp>
        <p:nvSpPr>
          <p:cNvPr id="9" name="Text 6"/>
          <p:cNvSpPr/>
          <p:nvPr/>
        </p:nvSpPr>
        <p:spPr>
          <a:xfrm>
            <a:off x="1017032" y="3947636"/>
            <a:ext cx="1990487" cy="325517"/>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Schema mapping</a:t>
            </a:r>
            <a:endParaRPr lang="en-US" sz="1600" dirty="0"/>
          </a:p>
        </p:txBody>
      </p:sp>
      <p:sp>
        <p:nvSpPr>
          <p:cNvPr id="10" name="Text 7"/>
          <p:cNvSpPr/>
          <p:nvPr/>
        </p:nvSpPr>
        <p:spPr>
          <a:xfrm>
            <a:off x="1017032" y="4344353"/>
            <a:ext cx="1990487" cy="65103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Architecture vision</a:t>
            </a:r>
            <a:endParaRPr lang="en-US" sz="1600" dirty="0"/>
          </a:p>
        </p:txBody>
      </p:sp>
      <p:sp>
        <p:nvSpPr>
          <p:cNvPr id="11" name="Shape 8"/>
          <p:cNvSpPr/>
          <p:nvPr/>
        </p:nvSpPr>
        <p:spPr>
          <a:xfrm>
            <a:off x="4652248" y="1691521"/>
            <a:ext cx="22860" cy="610195"/>
          </a:xfrm>
          <a:prstGeom prst="roundRect">
            <a:avLst>
              <a:gd name="adj" fmla="val 373757"/>
            </a:avLst>
          </a:prstGeom>
          <a:solidFill>
            <a:srgbClr val="971B55"/>
          </a:solidFill>
          <a:ln/>
        </p:spPr>
      </p:sp>
      <p:sp>
        <p:nvSpPr>
          <p:cNvPr id="12" name="Shape 9"/>
          <p:cNvSpPr/>
          <p:nvPr/>
        </p:nvSpPr>
        <p:spPr>
          <a:xfrm>
            <a:off x="4434840" y="1462683"/>
            <a:ext cx="457676" cy="457676"/>
          </a:xfrm>
          <a:prstGeom prst="roundRect">
            <a:avLst>
              <a:gd name="adj" fmla="val 18668"/>
            </a:avLst>
          </a:prstGeom>
          <a:solidFill>
            <a:srgbClr val="7E023C"/>
          </a:solidFill>
          <a:ln w="7620">
            <a:solidFill>
              <a:srgbClr val="971B55"/>
            </a:solidFill>
            <a:prstDash val="solid"/>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0089" y="1547872"/>
            <a:ext cx="287179" cy="287179"/>
          </a:xfrm>
          <a:prstGeom prst="rect">
            <a:avLst/>
          </a:prstGeom>
        </p:spPr>
      </p:pic>
      <p:sp>
        <p:nvSpPr>
          <p:cNvPr id="14" name="Text 10"/>
          <p:cNvSpPr/>
          <p:nvPr/>
        </p:nvSpPr>
        <p:spPr>
          <a:xfrm>
            <a:off x="3668435" y="2505194"/>
            <a:ext cx="1990487" cy="598170"/>
          </a:xfrm>
          <a:prstGeom prst="rect">
            <a:avLst/>
          </a:prstGeom>
          <a:noFill/>
          <a:ln/>
        </p:spPr>
        <p:txBody>
          <a:bodyPr wrap="square" lIns="0" tIns="0" rIns="0" bIns="0" rtlCol="0" anchor="t"/>
          <a:lstStyle/>
          <a:p>
            <a:pPr algn="ctr" indent="0" marL="0">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Build &amp; Containerization</a:t>
            </a:r>
            <a:endParaRPr lang="en-US" sz="1850" dirty="0"/>
          </a:p>
        </p:txBody>
      </p:sp>
      <p:sp>
        <p:nvSpPr>
          <p:cNvPr id="15" name="Text 11"/>
          <p:cNvSpPr/>
          <p:nvPr/>
        </p:nvSpPr>
        <p:spPr>
          <a:xfrm>
            <a:off x="3668435" y="3225403"/>
            <a:ext cx="1990487" cy="976551"/>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Python microservices development</a:t>
            </a:r>
            <a:endParaRPr lang="en-US" sz="1600" dirty="0"/>
          </a:p>
        </p:txBody>
      </p:sp>
      <p:sp>
        <p:nvSpPr>
          <p:cNvPr id="16" name="Text 12"/>
          <p:cNvSpPr/>
          <p:nvPr/>
        </p:nvSpPr>
        <p:spPr>
          <a:xfrm>
            <a:off x="3668435" y="4273153"/>
            <a:ext cx="1990487" cy="65103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Docker containerization</a:t>
            </a:r>
            <a:endParaRPr lang="en-US" sz="1600" dirty="0"/>
          </a:p>
        </p:txBody>
      </p:sp>
      <p:sp>
        <p:nvSpPr>
          <p:cNvPr id="17" name="Text 13"/>
          <p:cNvSpPr/>
          <p:nvPr/>
        </p:nvSpPr>
        <p:spPr>
          <a:xfrm>
            <a:off x="3668435" y="4995386"/>
            <a:ext cx="1990487" cy="65103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OpenShift integration</a:t>
            </a:r>
            <a:endParaRPr lang="en-US" sz="1600" dirty="0"/>
          </a:p>
        </p:txBody>
      </p:sp>
      <p:sp>
        <p:nvSpPr>
          <p:cNvPr id="18" name="Text 14"/>
          <p:cNvSpPr/>
          <p:nvPr/>
        </p:nvSpPr>
        <p:spPr>
          <a:xfrm>
            <a:off x="3668435" y="5717619"/>
            <a:ext cx="1990487" cy="976551"/>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Kerberos authentication setup</a:t>
            </a:r>
            <a:endParaRPr lang="en-US" sz="1600" dirty="0"/>
          </a:p>
        </p:txBody>
      </p:sp>
      <p:sp>
        <p:nvSpPr>
          <p:cNvPr id="19" name="Shape 15"/>
          <p:cNvSpPr/>
          <p:nvPr/>
        </p:nvSpPr>
        <p:spPr>
          <a:xfrm>
            <a:off x="7303651" y="1691521"/>
            <a:ext cx="22860" cy="610195"/>
          </a:xfrm>
          <a:prstGeom prst="roundRect">
            <a:avLst>
              <a:gd name="adj" fmla="val 373757"/>
            </a:avLst>
          </a:prstGeom>
          <a:solidFill>
            <a:srgbClr val="971B55"/>
          </a:solidFill>
          <a:ln/>
        </p:spPr>
      </p:sp>
      <p:sp>
        <p:nvSpPr>
          <p:cNvPr id="20" name="Shape 16"/>
          <p:cNvSpPr/>
          <p:nvPr/>
        </p:nvSpPr>
        <p:spPr>
          <a:xfrm>
            <a:off x="7086243" y="1462683"/>
            <a:ext cx="457676" cy="457676"/>
          </a:xfrm>
          <a:prstGeom prst="roundRect">
            <a:avLst>
              <a:gd name="adj" fmla="val 18668"/>
            </a:avLst>
          </a:prstGeom>
          <a:solidFill>
            <a:srgbClr val="7E023C"/>
          </a:solidFill>
          <a:ln w="7620">
            <a:solidFill>
              <a:srgbClr val="971B55"/>
            </a:solidFill>
            <a:prstDash val="solid"/>
          </a:ln>
        </p:spPr>
      </p:sp>
      <p:pic>
        <p:nvPicPr>
          <p:cNvPr id="2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1492" y="1547872"/>
            <a:ext cx="287179" cy="287179"/>
          </a:xfrm>
          <a:prstGeom prst="rect">
            <a:avLst/>
          </a:prstGeom>
        </p:spPr>
      </p:pic>
      <p:sp>
        <p:nvSpPr>
          <p:cNvPr id="22" name="Text 17"/>
          <p:cNvSpPr/>
          <p:nvPr/>
        </p:nvSpPr>
        <p:spPr>
          <a:xfrm>
            <a:off x="6319838" y="2505194"/>
            <a:ext cx="1990606" cy="598170"/>
          </a:xfrm>
          <a:prstGeom prst="rect">
            <a:avLst/>
          </a:prstGeom>
          <a:noFill/>
          <a:ln/>
        </p:spPr>
        <p:txBody>
          <a:bodyPr wrap="square" lIns="0" tIns="0" rIns="0" bIns="0" rtlCol="0" anchor="t"/>
          <a:lstStyle/>
          <a:p>
            <a:pPr algn="ctr" indent="0" marL="0">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Secure &amp; Automate</a:t>
            </a:r>
            <a:endParaRPr lang="en-US" sz="1850" dirty="0"/>
          </a:p>
        </p:txBody>
      </p:sp>
      <p:sp>
        <p:nvSpPr>
          <p:cNvPr id="23" name="Text 18"/>
          <p:cNvSpPr/>
          <p:nvPr/>
        </p:nvSpPr>
        <p:spPr>
          <a:xfrm>
            <a:off x="6319838" y="3225403"/>
            <a:ext cx="1990606" cy="130206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GitLab CI/CD for continuous integration and delivery</a:t>
            </a:r>
            <a:endParaRPr lang="en-US" sz="1600" dirty="0"/>
          </a:p>
        </p:txBody>
      </p:sp>
      <p:sp>
        <p:nvSpPr>
          <p:cNvPr id="24" name="Text 19"/>
          <p:cNvSpPr/>
          <p:nvPr/>
        </p:nvSpPr>
        <p:spPr>
          <a:xfrm>
            <a:off x="6319838" y="4598670"/>
            <a:ext cx="1990606" cy="130206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Prisma Cloud for image vulnerability scanning</a:t>
            </a:r>
            <a:endParaRPr lang="en-US" sz="1600" dirty="0"/>
          </a:p>
        </p:txBody>
      </p:sp>
      <p:sp>
        <p:nvSpPr>
          <p:cNvPr id="25" name="Text 20"/>
          <p:cNvSpPr/>
          <p:nvPr/>
        </p:nvSpPr>
        <p:spPr>
          <a:xfrm>
            <a:off x="6319838" y="5971937"/>
            <a:ext cx="1990606" cy="976551"/>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SonarQube for code quality and security analysis</a:t>
            </a:r>
            <a:endParaRPr lang="en-US" sz="1600" dirty="0"/>
          </a:p>
        </p:txBody>
      </p:sp>
      <p:sp>
        <p:nvSpPr>
          <p:cNvPr id="26" name="Text 21"/>
          <p:cNvSpPr/>
          <p:nvPr/>
        </p:nvSpPr>
        <p:spPr>
          <a:xfrm>
            <a:off x="6319838" y="7019687"/>
            <a:ext cx="1990606" cy="65103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Nexus for artifact management</a:t>
            </a:r>
            <a:endParaRPr lang="en-US" sz="1600" dirty="0"/>
          </a:p>
        </p:txBody>
      </p:sp>
      <p:sp>
        <p:nvSpPr>
          <p:cNvPr id="27" name="Shape 22"/>
          <p:cNvSpPr/>
          <p:nvPr/>
        </p:nvSpPr>
        <p:spPr>
          <a:xfrm>
            <a:off x="9955173" y="1691521"/>
            <a:ext cx="22860" cy="610195"/>
          </a:xfrm>
          <a:prstGeom prst="roundRect">
            <a:avLst>
              <a:gd name="adj" fmla="val 373757"/>
            </a:avLst>
          </a:prstGeom>
          <a:solidFill>
            <a:srgbClr val="971B55"/>
          </a:solidFill>
          <a:ln/>
        </p:spPr>
      </p:sp>
      <p:sp>
        <p:nvSpPr>
          <p:cNvPr id="28" name="Shape 23"/>
          <p:cNvSpPr/>
          <p:nvPr/>
        </p:nvSpPr>
        <p:spPr>
          <a:xfrm>
            <a:off x="9737765" y="1462683"/>
            <a:ext cx="457676" cy="457676"/>
          </a:xfrm>
          <a:prstGeom prst="roundRect">
            <a:avLst>
              <a:gd name="adj" fmla="val 18668"/>
            </a:avLst>
          </a:prstGeom>
          <a:solidFill>
            <a:srgbClr val="7E023C"/>
          </a:solidFill>
          <a:ln w="7620">
            <a:solidFill>
              <a:srgbClr val="971B55"/>
            </a:solidFill>
            <a:prstDash val="solid"/>
          </a:ln>
        </p:spPr>
      </p:sp>
      <p:pic>
        <p:nvPicPr>
          <p:cNvPr id="2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23013" y="1547872"/>
            <a:ext cx="287179" cy="287179"/>
          </a:xfrm>
          <a:prstGeom prst="rect">
            <a:avLst/>
          </a:prstGeom>
        </p:spPr>
      </p:pic>
      <p:sp>
        <p:nvSpPr>
          <p:cNvPr id="30" name="Text 24"/>
          <p:cNvSpPr/>
          <p:nvPr/>
        </p:nvSpPr>
        <p:spPr>
          <a:xfrm>
            <a:off x="8971359" y="2505194"/>
            <a:ext cx="1990487" cy="598170"/>
          </a:xfrm>
          <a:prstGeom prst="rect">
            <a:avLst/>
          </a:prstGeom>
          <a:noFill/>
          <a:ln/>
        </p:spPr>
        <p:txBody>
          <a:bodyPr wrap="square" lIns="0" tIns="0" rIns="0" bIns="0" rtlCol="0" anchor="t"/>
          <a:lstStyle/>
          <a:p>
            <a:pPr algn="ctr" indent="0" marL="0">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Orchestrate &amp; Deploy</a:t>
            </a:r>
            <a:endParaRPr lang="en-US" sz="1850" dirty="0"/>
          </a:p>
        </p:txBody>
      </p:sp>
      <p:sp>
        <p:nvSpPr>
          <p:cNvPr id="31" name="Text 25"/>
          <p:cNvSpPr/>
          <p:nvPr/>
        </p:nvSpPr>
        <p:spPr>
          <a:xfrm>
            <a:off x="8971359" y="3225403"/>
            <a:ext cx="1990487" cy="976551"/>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Dagster pipelines for data orchestration</a:t>
            </a:r>
            <a:endParaRPr lang="en-US" sz="1600" dirty="0"/>
          </a:p>
        </p:txBody>
      </p:sp>
      <p:sp>
        <p:nvSpPr>
          <p:cNvPr id="32" name="Text 26"/>
          <p:cNvSpPr/>
          <p:nvPr/>
        </p:nvSpPr>
        <p:spPr>
          <a:xfrm>
            <a:off x="8971359" y="4273153"/>
            <a:ext cx="1990487" cy="65103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Data storage in Parquet/S3</a:t>
            </a:r>
            <a:endParaRPr lang="en-US" sz="1600" dirty="0"/>
          </a:p>
        </p:txBody>
      </p:sp>
      <p:sp>
        <p:nvSpPr>
          <p:cNvPr id="33" name="Text 27"/>
          <p:cNvSpPr/>
          <p:nvPr/>
        </p:nvSpPr>
        <p:spPr>
          <a:xfrm>
            <a:off x="8971359" y="4995386"/>
            <a:ext cx="1990487" cy="65103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Development of Web UI</a:t>
            </a:r>
            <a:endParaRPr lang="en-US" sz="1600" dirty="0"/>
          </a:p>
        </p:txBody>
      </p:sp>
      <p:sp>
        <p:nvSpPr>
          <p:cNvPr id="34" name="Text 28"/>
          <p:cNvSpPr/>
          <p:nvPr/>
        </p:nvSpPr>
        <p:spPr>
          <a:xfrm>
            <a:off x="8971359" y="5717619"/>
            <a:ext cx="1990487" cy="976551"/>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Tableau WDC integration for visualization</a:t>
            </a:r>
            <a:endParaRPr lang="en-US" sz="1600" dirty="0"/>
          </a:p>
        </p:txBody>
      </p:sp>
      <p:sp>
        <p:nvSpPr>
          <p:cNvPr id="35" name="Shape 29"/>
          <p:cNvSpPr/>
          <p:nvPr/>
        </p:nvSpPr>
        <p:spPr>
          <a:xfrm>
            <a:off x="12606576" y="1691521"/>
            <a:ext cx="22860" cy="610195"/>
          </a:xfrm>
          <a:prstGeom prst="roundRect">
            <a:avLst>
              <a:gd name="adj" fmla="val 373757"/>
            </a:avLst>
          </a:prstGeom>
          <a:solidFill>
            <a:srgbClr val="971B55"/>
          </a:solidFill>
          <a:ln/>
        </p:spPr>
      </p:sp>
      <p:sp>
        <p:nvSpPr>
          <p:cNvPr id="36" name="Shape 30"/>
          <p:cNvSpPr/>
          <p:nvPr/>
        </p:nvSpPr>
        <p:spPr>
          <a:xfrm>
            <a:off x="12389168" y="1462683"/>
            <a:ext cx="457676" cy="457676"/>
          </a:xfrm>
          <a:prstGeom prst="roundRect">
            <a:avLst>
              <a:gd name="adj" fmla="val 18668"/>
            </a:avLst>
          </a:prstGeom>
          <a:solidFill>
            <a:srgbClr val="7E023C"/>
          </a:solidFill>
          <a:ln w="7620">
            <a:solidFill>
              <a:srgbClr val="971B55"/>
            </a:solidFill>
            <a:prstDash val="solid"/>
          </a:ln>
        </p:spPr>
      </p:sp>
      <p:pic>
        <p:nvPicPr>
          <p:cNvPr id="37"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74416" y="1547872"/>
            <a:ext cx="287179" cy="287179"/>
          </a:xfrm>
          <a:prstGeom prst="rect">
            <a:avLst/>
          </a:prstGeom>
        </p:spPr>
      </p:pic>
      <p:sp>
        <p:nvSpPr>
          <p:cNvPr id="38" name="Text 31"/>
          <p:cNvSpPr/>
          <p:nvPr/>
        </p:nvSpPr>
        <p:spPr>
          <a:xfrm>
            <a:off x="11622762" y="2505194"/>
            <a:ext cx="1990606" cy="598170"/>
          </a:xfrm>
          <a:prstGeom prst="rect">
            <a:avLst/>
          </a:prstGeom>
          <a:noFill/>
          <a:ln/>
        </p:spPr>
        <p:txBody>
          <a:bodyPr wrap="square" lIns="0" tIns="0" rIns="0" bIns="0" rtlCol="0" anchor="t"/>
          <a:lstStyle/>
          <a:p>
            <a:pPr algn="ctr" indent="0" marL="0">
              <a:lnSpc>
                <a:spcPts val="2350"/>
              </a:lnSpc>
              <a:buNone/>
            </a:pPr>
            <a:r>
              <a:rPr lang="en-US" sz="1850" b="1" dirty="0">
                <a:solidFill>
                  <a:srgbClr val="E5E0DF"/>
                </a:solidFill>
                <a:latin typeface="Overpass Bold" pitchFamily="34" charset="0"/>
                <a:ea typeface="Overpass Bold" pitchFamily="34" charset="-122"/>
                <a:cs typeface="Overpass Bold" pitchFamily="34" charset="-120"/>
              </a:rPr>
              <a:t>Adoption &amp; Transformation</a:t>
            </a:r>
            <a:endParaRPr lang="en-US" sz="1850" dirty="0"/>
          </a:p>
        </p:txBody>
      </p:sp>
      <p:sp>
        <p:nvSpPr>
          <p:cNvPr id="39" name="Text 32"/>
          <p:cNvSpPr/>
          <p:nvPr/>
        </p:nvSpPr>
        <p:spPr>
          <a:xfrm>
            <a:off x="11622762" y="3225403"/>
            <a:ext cx="1990606" cy="65103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Successful production launch</a:t>
            </a:r>
            <a:endParaRPr lang="en-US" sz="1600" dirty="0"/>
          </a:p>
        </p:txBody>
      </p:sp>
      <p:sp>
        <p:nvSpPr>
          <p:cNvPr id="40" name="Text 33"/>
          <p:cNvSpPr/>
          <p:nvPr/>
        </p:nvSpPr>
        <p:spPr>
          <a:xfrm>
            <a:off x="11622762" y="3947636"/>
            <a:ext cx="1990606" cy="976551"/>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Business Activity Monitoring (BAM) authentication</a:t>
            </a:r>
            <a:endParaRPr lang="en-US" sz="1600" dirty="0"/>
          </a:p>
        </p:txBody>
      </p:sp>
      <p:sp>
        <p:nvSpPr>
          <p:cNvPr id="41" name="Text 34"/>
          <p:cNvSpPr/>
          <p:nvPr/>
        </p:nvSpPr>
        <p:spPr>
          <a:xfrm>
            <a:off x="11622762" y="4995386"/>
            <a:ext cx="1990606" cy="1302068"/>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E5E0DF"/>
                </a:solidFill>
                <a:latin typeface="Overpass" pitchFamily="34" charset="0"/>
                <a:ea typeface="Overpass" pitchFamily="34" charset="-122"/>
                <a:cs typeface="Overpass" pitchFamily="34" charset="-120"/>
              </a:rPr>
              <a:t>Driving cultural change towards data-driven decision making</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21268" y="427077"/>
            <a:ext cx="5602605" cy="456843"/>
          </a:xfrm>
          <a:prstGeom prst="rect">
            <a:avLst/>
          </a:prstGeom>
          <a:noFill/>
          <a:ln/>
        </p:spPr>
        <p:txBody>
          <a:bodyPr wrap="none" lIns="0" tIns="0" rIns="0" bIns="0" rtlCol="0" anchor="t"/>
          <a:lstStyle/>
          <a:p>
            <a:pPr algn="l" indent="0" marL="0">
              <a:lnSpc>
                <a:spcPts val="3550"/>
              </a:lnSpc>
              <a:buNone/>
            </a:pPr>
            <a:r>
              <a:rPr lang="en-US" sz="2850" b="1" dirty="0">
                <a:solidFill>
                  <a:srgbClr val="FFFFFF"/>
                </a:solidFill>
                <a:latin typeface="Overpass Bold" pitchFamily="34" charset="0"/>
                <a:ea typeface="Overpass Bold" pitchFamily="34" charset="-122"/>
                <a:cs typeface="Overpass Bold" pitchFamily="34" charset="-120"/>
              </a:rPr>
              <a:t>Realizing the Data-Driven Future</a:t>
            </a:r>
            <a:endParaRPr lang="en-US" sz="2850" dirty="0"/>
          </a:p>
        </p:txBody>
      </p:sp>
      <p:pic>
        <p:nvPicPr>
          <p:cNvPr id="3" name="Image 0" descr="preencoded.png">    </p:cNvPr>
          <p:cNvPicPr>
            <a:picLocks noChangeAspect="1"/>
          </p:cNvPicPr>
          <p:nvPr/>
        </p:nvPicPr>
        <p:blipFill>
          <a:blip r:embed="rId1"/>
          <a:stretch>
            <a:fillRect/>
          </a:stretch>
        </p:blipFill>
        <p:spPr>
          <a:xfrm>
            <a:off x="621268" y="1291471"/>
            <a:ext cx="6504503" cy="6504503"/>
          </a:xfrm>
          <a:prstGeom prst="rect">
            <a:avLst/>
          </a:prstGeom>
        </p:spPr>
      </p:pic>
      <p:sp>
        <p:nvSpPr>
          <p:cNvPr id="4" name="Text 1"/>
          <p:cNvSpPr/>
          <p:nvPr/>
        </p:nvSpPr>
        <p:spPr>
          <a:xfrm>
            <a:off x="621268" y="7970639"/>
            <a:ext cx="6504503" cy="745808"/>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Overpass" pitchFamily="34" charset="0"/>
                <a:ea typeface="Overpass" pitchFamily="34" charset="-122"/>
                <a:cs typeface="Overpass" pitchFamily="34" charset="-120"/>
              </a:rPr>
              <a:t>The successful implementation of Data Explorer has empowered lead architects and senior leadership with seamless access to unified, actionable insights through intuitive Tableau visualizations, streamlining decision-making.</a:t>
            </a:r>
            <a:endParaRPr lang="en-US" sz="1200" dirty="0"/>
          </a:p>
        </p:txBody>
      </p:sp>
      <p:pic>
        <p:nvPicPr>
          <p:cNvPr id="5" name="Image 1" descr="preencoded.png">    </p:cNvPr>
          <p:cNvPicPr>
            <a:picLocks noChangeAspect="1"/>
          </p:cNvPicPr>
          <p:nvPr/>
        </p:nvPicPr>
        <p:blipFill>
          <a:blip r:embed="rId2"/>
          <a:stretch>
            <a:fillRect/>
          </a:stretch>
        </p:blipFill>
        <p:spPr>
          <a:xfrm>
            <a:off x="7512248" y="1291471"/>
            <a:ext cx="6504503" cy="6504503"/>
          </a:xfrm>
          <a:prstGeom prst="rect">
            <a:avLst/>
          </a:prstGeom>
        </p:spPr>
      </p:pic>
      <p:sp>
        <p:nvSpPr>
          <p:cNvPr id="6" name="Text 2"/>
          <p:cNvSpPr/>
          <p:nvPr/>
        </p:nvSpPr>
        <p:spPr>
          <a:xfrm>
            <a:off x="7512248" y="7970639"/>
            <a:ext cx="6504503" cy="497205"/>
          </a:xfrm>
          <a:prstGeom prst="rect">
            <a:avLst/>
          </a:prstGeom>
          <a:noFill/>
          <a:ln/>
        </p:spPr>
        <p:txBody>
          <a:bodyPr wrap="square" lIns="0" tIns="0" rIns="0" bIns="0" rtlCol="0" anchor="t"/>
          <a:lstStyle/>
          <a:p>
            <a:pPr algn="l" indent="0" marL="0">
              <a:lnSpc>
                <a:spcPts val="1950"/>
              </a:lnSpc>
              <a:buNone/>
            </a:pPr>
            <a:r>
              <a:rPr lang="en-US" sz="1200" dirty="0">
                <a:solidFill>
                  <a:srgbClr val="E5E0DF"/>
                </a:solidFill>
                <a:latin typeface="Overpass" pitchFamily="34" charset="0"/>
                <a:ea typeface="Overpass" pitchFamily="34" charset="-122"/>
                <a:cs typeface="Overpass" pitchFamily="34" charset="-120"/>
              </a:rPr>
              <a:t>This strategic advancement has cultivated a robust, data-driven culture across the CTO organization, fostering innovation and efficiency at all levels.</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4" y="2125504"/>
            <a:ext cx="5399842"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Strategic Impact &amp; Outcomes</a:t>
            </a:r>
            <a:endParaRPr lang="en-US" sz="3100" dirty="0"/>
          </a:p>
        </p:txBody>
      </p:sp>
      <p:sp>
        <p:nvSpPr>
          <p:cNvPr id="3" name="Text 1"/>
          <p:cNvSpPr/>
          <p:nvPr/>
        </p:nvSpPr>
        <p:spPr>
          <a:xfrm>
            <a:off x="837724" y="3037046"/>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launch of Data Explorer marked a turning point for the CTO organization — transforming data governance from a manual, fragmented process into an intelligent, automated capability. Within months of implementation, the impact was evident:</a:t>
            </a:r>
            <a:endParaRPr lang="en-US" sz="1600" dirty="0"/>
          </a:p>
        </p:txBody>
      </p:sp>
      <p:sp>
        <p:nvSpPr>
          <p:cNvPr id="4" name="Text 2"/>
          <p:cNvSpPr/>
          <p:nvPr/>
        </p:nvSpPr>
        <p:spPr>
          <a:xfrm>
            <a:off x="837724" y="4047411"/>
            <a:ext cx="4143732" cy="691158"/>
          </a:xfrm>
          <a:prstGeom prst="rect">
            <a:avLst/>
          </a:prstGeom>
          <a:noFill/>
          <a:ln/>
        </p:spPr>
        <p:txBody>
          <a:bodyPr wrap="none" lIns="0" tIns="0" rIns="0" bIns="0" rtlCol="0" anchor="t"/>
          <a:lstStyle/>
          <a:p>
            <a:pPr algn="ctr" indent="0" marL="0">
              <a:lnSpc>
                <a:spcPts val="5400"/>
              </a:lnSpc>
              <a:buNone/>
            </a:pPr>
            <a:r>
              <a:rPr lang="en-US" sz="5400" b="1" dirty="0">
                <a:solidFill>
                  <a:srgbClr val="E5E0DF"/>
                </a:solidFill>
                <a:latin typeface="Overpass Bold" pitchFamily="34" charset="0"/>
                <a:ea typeface="Overpass Bold" pitchFamily="34" charset="-122"/>
                <a:cs typeface="Overpass Bold" pitchFamily="34" charset="-120"/>
              </a:rPr>
              <a:t>65%</a:t>
            </a:r>
            <a:endParaRPr lang="en-US" sz="5400" dirty="0"/>
          </a:p>
        </p:txBody>
      </p:sp>
      <p:sp>
        <p:nvSpPr>
          <p:cNvPr id="5" name="Text 3"/>
          <p:cNvSpPr/>
          <p:nvPr/>
        </p:nvSpPr>
        <p:spPr>
          <a:xfrm>
            <a:off x="1677472" y="5000268"/>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Efficiency Gains</a:t>
            </a:r>
            <a:endParaRPr lang="en-US" sz="1900" dirty="0"/>
          </a:p>
        </p:txBody>
      </p:sp>
      <p:sp>
        <p:nvSpPr>
          <p:cNvPr id="6" name="Text 4"/>
          <p:cNvSpPr/>
          <p:nvPr/>
        </p:nvSpPr>
        <p:spPr>
          <a:xfrm>
            <a:off x="837724" y="5433893"/>
            <a:ext cx="4143732" cy="670084"/>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Manual reporting time reduced, allowing focus on analysis and strategy</a:t>
            </a:r>
            <a:endParaRPr lang="en-US" sz="1600" dirty="0"/>
          </a:p>
        </p:txBody>
      </p:sp>
      <p:sp>
        <p:nvSpPr>
          <p:cNvPr id="7" name="Text 5"/>
          <p:cNvSpPr/>
          <p:nvPr/>
        </p:nvSpPr>
        <p:spPr>
          <a:xfrm>
            <a:off x="5243274" y="4047411"/>
            <a:ext cx="4143732" cy="691158"/>
          </a:xfrm>
          <a:prstGeom prst="rect">
            <a:avLst/>
          </a:prstGeom>
          <a:noFill/>
          <a:ln/>
        </p:spPr>
        <p:txBody>
          <a:bodyPr wrap="none" lIns="0" tIns="0" rIns="0" bIns="0" rtlCol="0" anchor="t"/>
          <a:lstStyle/>
          <a:p>
            <a:pPr algn="ctr" indent="0" marL="0">
              <a:lnSpc>
                <a:spcPts val="5400"/>
              </a:lnSpc>
              <a:buNone/>
            </a:pPr>
            <a:r>
              <a:rPr lang="en-US" sz="5400" b="1" dirty="0">
                <a:solidFill>
                  <a:srgbClr val="E5E0DF"/>
                </a:solidFill>
                <a:latin typeface="Overpass Bold" pitchFamily="34" charset="0"/>
                <a:ea typeface="Overpass Bold" pitchFamily="34" charset="-122"/>
                <a:cs typeface="Overpass Bold" pitchFamily="34" charset="-120"/>
              </a:rPr>
              <a:t>100%</a:t>
            </a:r>
            <a:endParaRPr lang="en-US" sz="5400" dirty="0"/>
          </a:p>
        </p:txBody>
      </p:sp>
      <p:sp>
        <p:nvSpPr>
          <p:cNvPr id="8" name="Text 6"/>
          <p:cNvSpPr/>
          <p:nvPr/>
        </p:nvSpPr>
        <p:spPr>
          <a:xfrm>
            <a:off x="6083022" y="5000268"/>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Improved Accuracy</a:t>
            </a:r>
            <a:endParaRPr lang="en-US" sz="1900" dirty="0"/>
          </a:p>
        </p:txBody>
      </p:sp>
      <p:sp>
        <p:nvSpPr>
          <p:cNvPr id="9" name="Text 7"/>
          <p:cNvSpPr/>
          <p:nvPr/>
        </p:nvSpPr>
        <p:spPr>
          <a:xfrm>
            <a:off x="5243274" y="5433893"/>
            <a:ext cx="4143732" cy="670084"/>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Automated validation eliminated discrepancies across systems</a:t>
            </a:r>
            <a:endParaRPr lang="en-US" sz="1600" dirty="0"/>
          </a:p>
        </p:txBody>
      </p:sp>
      <p:sp>
        <p:nvSpPr>
          <p:cNvPr id="10" name="Text 8"/>
          <p:cNvSpPr/>
          <p:nvPr/>
        </p:nvSpPr>
        <p:spPr>
          <a:xfrm>
            <a:off x="9648825" y="4047411"/>
            <a:ext cx="4143851" cy="691158"/>
          </a:xfrm>
          <a:prstGeom prst="rect">
            <a:avLst/>
          </a:prstGeom>
          <a:noFill/>
          <a:ln/>
        </p:spPr>
        <p:txBody>
          <a:bodyPr wrap="none" lIns="0" tIns="0" rIns="0" bIns="0" rtlCol="0" anchor="t"/>
          <a:lstStyle/>
          <a:p>
            <a:pPr algn="ctr" indent="0" marL="0">
              <a:lnSpc>
                <a:spcPts val="5400"/>
              </a:lnSpc>
              <a:buNone/>
            </a:pPr>
            <a:r>
              <a:rPr lang="en-US" sz="5400" b="1" dirty="0">
                <a:solidFill>
                  <a:srgbClr val="E5E0DF"/>
                </a:solidFill>
                <a:latin typeface="Overpass Bold" pitchFamily="34" charset="0"/>
                <a:ea typeface="Overpass Bold" pitchFamily="34" charset="-122"/>
                <a:cs typeface="Overpass Bold" pitchFamily="34" charset="-120"/>
              </a:rPr>
              <a:t>10x</a:t>
            </a:r>
            <a:endParaRPr lang="en-US" sz="5400" dirty="0"/>
          </a:p>
        </p:txBody>
      </p:sp>
      <p:sp>
        <p:nvSpPr>
          <p:cNvPr id="11" name="Text 9"/>
          <p:cNvSpPr/>
          <p:nvPr/>
        </p:nvSpPr>
        <p:spPr>
          <a:xfrm>
            <a:off x="10488692" y="5000268"/>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Faster Decisions</a:t>
            </a:r>
            <a:endParaRPr lang="en-US" sz="1900" dirty="0"/>
          </a:p>
        </p:txBody>
      </p:sp>
      <p:sp>
        <p:nvSpPr>
          <p:cNvPr id="12" name="Text 10"/>
          <p:cNvSpPr/>
          <p:nvPr/>
        </p:nvSpPr>
        <p:spPr>
          <a:xfrm>
            <a:off x="9648825" y="5433893"/>
            <a:ext cx="4143851" cy="670084"/>
          </a:xfrm>
          <a:prstGeom prst="rect">
            <a:avLst/>
          </a:prstGeom>
          <a:noFill/>
          <a:ln/>
        </p:spPr>
        <p:txBody>
          <a:bodyPr wrap="squar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Real-time insights enabled quicker, more informed leadership decisions</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37724" y="2254448"/>
            <a:ext cx="5094923"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Transformational Outcomes</a:t>
            </a:r>
            <a:endParaRPr lang="en-US" sz="3100" dirty="0"/>
          </a:p>
        </p:txBody>
      </p:sp>
      <p:sp>
        <p:nvSpPr>
          <p:cNvPr id="3" name="Shape 1"/>
          <p:cNvSpPr/>
          <p:nvPr/>
        </p:nvSpPr>
        <p:spPr>
          <a:xfrm>
            <a:off x="837724" y="3165991"/>
            <a:ext cx="6372701" cy="1903333"/>
          </a:xfrm>
          <a:prstGeom prst="roundRect">
            <a:avLst>
              <a:gd name="adj" fmla="val 4622"/>
            </a:avLst>
          </a:prstGeom>
          <a:solidFill>
            <a:srgbClr val="252222">
              <a:alpha val="95000"/>
            </a:srgbClr>
          </a:solidFill>
          <a:ln w="22860">
            <a:solidFill>
              <a:srgbClr val="971B55"/>
            </a:solidFill>
            <a:prstDash val="solid"/>
          </a:ln>
        </p:spPr>
      </p:sp>
      <p:sp>
        <p:nvSpPr>
          <p:cNvPr id="4" name="Text 2"/>
          <p:cNvSpPr/>
          <p:nvPr/>
        </p:nvSpPr>
        <p:spPr>
          <a:xfrm>
            <a:off x="1070015" y="3398282"/>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Cultural Shift</a:t>
            </a:r>
            <a:endParaRPr lang="en-US" sz="1900" dirty="0"/>
          </a:p>
        </p:txBody>
      </p:sp>
      <p:sp>
        <p:nvSpPr>
          <p:cNvPr id="5" name="Text 3"/>
          <p:cNvSpPr/>
          <p:nvPr/>
        </p:nvSpPr>
        <p:spPr>
          <a:xfrm>
            <a:off x="1070015" y="3831908"/>
            <a:ext cx="5908119"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platform fostered a data-driven mindset, encouraging collaboration between technical and business teams and reducing organizational silos.</a:t>
            </a:r>
            <a:endParaRPr lang="en-US" sz="1600" dirty="0"/>
          </a:p>
        </p:txBody>
      </p:sp>
      <p:sp>
        <p:nvSpPr>
          <p:cNvPr id="6" name="Shape 4"/>
          <p:cNvSpPr/>
          <p:nvPr/>
        </p:nvSpPr>
        <p:spPr>
          <a:xfrm>
            <a:off x="7419856" y="3165991"/>
            <a:ext cx="6372820" cy="1903333"/>
          </a:xfrm>
          <a:prstGeom prst="roundRect">
            <a:avLst>
              <a:gd name="adj" fmla="val 4622"/>
            </a:avLst>
          </a:prstGeom>
          <a:solidFill>
            <a:srgbClr val="252222">
              <a:alpha val="95000"/>
            </a:srgbClr>
          </a:solidFill>
          <a:ln w="22860">
            <a:solidFill>
              <a:srgbClr val="971B55"/>
            </a:solidFill>
            <a:prstDash val="solid"/>
          </a:ln>
        </p:spPr>
      </p:sp>
      <p:sp>
        <p:nvSpPr>
          <p:cNvPr id="7" name="Text 5"/>
          <p:cNvSpPr/>
          <p:nvPr/>
        </p:nvSpPr>
        <p:spPr>
          <a:xfrm>
            <a:off x="7652147" y="3398282"/>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Scalable Foundation</a:t>
            </a:r>
            <a:endParaRPr lang="en-US" sz="1900" dirty="0"/>
          </a:p>
        </p:txBody>
      </p:sp>
      <p:sp>
        <p:nvSpPr>
          <p:cNvPr id="8" name="Text 6"/>
          <p:cNvSpPr/>
          <p:nvPr/>
        </p:nvSpPr>
        <p:spPr>
          <a:xfrm>
            <a:off x="7652147" y="3831908"/>
            <a:ext cx="5908238"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Modular design allowed rapid integration of new data sources and set the stage for AI-driven analytics and predictive insights.</a:t>
            </a:r>
            <a:endParaRPr lang="en-US" sz="1600" dirty="0"/>
          </a:p>
        </p:txBody>
      </p:sp>
      <p:sp>
        <p:nvSpPr>
          <p:cNvPr id="9" name="Text 7"/>
          <p:cNvSpPr/>
          <p:nvPr/>
        </p:nvSpPr>
        <p:spPr>
          <a:xfrm>
            <a:off x="837724" y="5304949"/>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Data Explorer didn't just solve a technical problem — it redefined how the CTO organization understands and manages its digital ecosystem. It created a culture of transparency, accountability, and continuous improvement.</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66048" y="627578"/>
            <a:ext cx="6618327" cy="563285"/>
          </a:xfrm>
          <a:prstGeom prst="rect">
            <a:avLst/>
          </a:prstGeom>
          <a:noFill/>
          <a:ln/>
        </p:spPr>
        <p:txBody>
          <a:bodyPr wrap="none" lIns="0" tIns="0" rIns="0" bIns="0" rtlCol="0" anchor="t"/>
          <a:lstStyle/>
          <a:p>
            <a:pPr algn="l" indent="0" marL="0">
              <a:lnSpc>
                <a:spcPts val="4400"/>
              </a:lnSpc>
              <a:buNone/>
            </a:pPr>
            <a:r>
              <a:rPr lang="en-US" sz="3500" b="1" dirty="0">
                <a:solidFill>
                  <a:srgbClr val="FFFFFF"/>
                </a:solidFill>
                <a:latin typeface="Overpass Bold" pitchFamily="34" charset="0"/>
                <a:ea typeface="Overpass Bold" pitchFamily="34" charset="-122"/>
                <a:cs typeface="Overpass Bold" pitchFamily="34" charset="-120"/>
              </a:rPr>
              <a:t>Force Multiplier:  Data Explorer </a:t>
            </a:r>
            <a:endParaRPr lang="en-US" sz="3500" dirty="0"/>
          </a:p>
        </p:txBody>
      </p:sp>
      <p:sp>
        <p:nvSpPr>
          <p:cNvPr id="3" name="Text 1"/>
          <p:cNvSpPr/>
          <p:nvPr/>
        </p:nvSpPr>
        <p:spPr>
          <a:xfrm>
            <a:off x="766048" y="1573887"/>
            <a:ext cx="13098304" cy="612934"/>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Data Explorer was envisioned as more than a tool; it was a catalyst for transforming our team into a proactive learning and innovation hub. Through strategic initiatives and focused mentorship, we cultivated an environment of continuous improvement and self-reliance.</a:t>
            </a:r>
            <a:endParaRPr lang="en-US" sz="1500" dirty="0"/>
          </a:p>
        </p:txBody>
      </p:sp>
      <p:sp>
        <p:nvSpPr>
          <p:cNvPr id="4" name="Text 2"/>
          <p:cNvSpPr/>
          <p:nvPr/>
        </p:nvSpPr>
        <p:spPr>
          <a:xfrm>
            <a:off x="2789515" y="2402205"/>
            <a:ext cx="191453" cy="239316"/>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01</a:t>
            </a:r>
            <a:endParaRPr lang="en-US" sz="1500" dirty="0"/>
          </a:p>
        </p:txBody>
      </p:sp>
      <p:sp>
        <p:nvSpPr>
          <p:cNvPr id="5" name="Shape 3"/>
          <p:cNvSpPr/>
          <p:nvPr/>
        </p:nvSpPr>
        <p:spPr>
          <a:xfrm>
            <a:off x="766048" y="2704743"/>
            <a:ext cx="4238387" cy="22860"/>
          </a:xfrm>
          <a:prstGeom prst="rect">
            <a:avLst/>
          </a:prstGeom>
          <a:solidFill>
            <a:srgbClr val="F20374"/>
          </a:solidFill>
          <a:ln/>
        </p:spPr>
      </p:sp>
      <p:sp>
        <p:nvSpPr>
          <p:cNvPr id="6" name="Text 4"/>
          <p:cNvSpPr/>
          <p:nvPr/>
        </p:nvSpPr>
        <p:spPr>
          <a:xfrm>
            <a:off x="766048" y="2846189"/>
            <a:ext cx="4238387" cy="563404"/>
          </a:xfrm>
          <a:prstGeom prst="rect">
            <a:avLst/>
          </a:prstGeom>
          <a:noFill/>
          <a:ln/>
        </p:spPr>
        <p:txBody>
          <a:bodyPr wrap="squar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Fostering a Learning Culture with "Tech Sync"</a:t>
            </a:r>
            <a:endParaRPr lang="en-US" sz="1750" dirty="0"/>
          </a:p>
        </p:txBody>
      </p:sp>
      <p:sp>
        <p:nvSpPr>
          <p:cNvPr id="7" name="Text 5"/>
          <p:cNvSpPr/>
          <p:nvPr/>
        </p:nvSpPr>
        <p:spPr>
          <a:xfrm>
            <a:off x="766048" y="3524488"/>
            <a:ext cx="4238387" cy="1532334"/>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We established "DataExplorer Tech Sync" as a dedicated platform for knowledge sharing and skill enhancement. This initiative was central to fostering a proactive learning culture within the team.</a:t>
            </a:r>
            <a:endParaRPr lang="en-US" sz="1500" dirty="0"/>
          </a:p>
        </p:txBody>
      </p:sp>
      <p:sp>
        <p:nvSpPr>
          <p:cNvPr id="8" name="Text 6"/>
          <p:cNvSpPr/>
          <p:nvPr/>
        </p:nvSpPr>
        <p:spPr>
          <a:xfrm>
            <a:off x="7219355" y="2402205"/>
            <a:ext cx="191453" cy="239316"/>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02</a:t>
            </a:r>
            <a:endParaRPr lang="en-US" sz="1500" dirty="0"/>
          </a:p>
        </p:txBody>
      </p:sp>
      <p:sp>
        <p:nvSpPr>
          <p:cNvPr id="9" name="Shape 7"/>
          <p:cNvSpPr/>
          <p:nvPr/>
        </p:nvSpPr>
        <p:spPr>
          <a:xfrm>
            <a:off x="5195887" y="2704743"/>
            <a:ext cx="4238506" cy="22860"/>
          </a:xfrm>
          <a:prstGeom prst="rect">
            <a:avLst/>
          </a:prstGeom>
          <a:solidFill>
            <a:srgbClr val="F20374"/>
          </a:solidFill>
          <a:ln/>
        </p:spPr>
      </p:sp>
      <p:sp>
        <p:nvSpPr>
          <p:cNvPr id="10" name="Text 8"/>
          <p:cNvSpPr/>
          <p:nvPr/>
        </p:nvSpPr>
        <p:spPr>
          <a:xfrm>
            <a:off x="5326380" y="2846189"/>
            <a:ext cx="3977521" cy="281702"/>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Mentorship in Advanced Technologies</a:t>
            </a:r>
            <a:endParaRPr lang="en-US" sz="1750" dirty="0"/>
          </a:p>
        </p:txBody>
      </p:sp>
      <p:sp>
        <p:nvSpPr>
          <p:cNvPr id="11" name="Text 9"/>
          <p:cNvSpPr/>
          <p:nvPr/>
        </p:nvSpPr>
        <p:spPr>
          <a:xfrm>
            <a:off x="5195887" y="3242786"/>
            <a:ext cx="4238506" cy="1532334"/>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I actively mentored architects on critical technical skills including Python microservices, Dagster, GitLab CI/CD, and OpenShift. This direct guidance significantly accelerated their expertise and capability.</a:t>
            </a:r>
            <a:endParaRPr lang="en-US" sz="1500" dirty="0"/>
          </a:p>
        </p:txBody>
      </p:sp>
      <p:sp>
        <p:nvSpPr>
          <p:cNvPr id="12" name="Text 10"/>
          <p:cNvSpPr/>
          <p:nvPr/>
        </p:nvSpPr>
        <p:spPr>
          <a:xfrm>
            <a:off x="11649313" y="2402205"/>
            <a:ext cx="191453" cy="239316"/>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03</a:t>
            </a:r>
            <a:endParaRPr lang="en-US" sz="1500" dirty="0"/>
          </a:p>
        </p:txBody>
      </p:sp>
      <p:sp>
        <p:nvSpPr>
          <p:cNvPr id="13" name="Shape 11"/>
          <p:cNvSpPr/>
          <p:nvPr/>
        </p:nvSpPr>
        <p:spPr>
          <a:xfrm>
            <a:off x="9625846" y="2704743"/>
            <a:ext cx="4238506" cy="22860"/>
          </a:xfrm>
          <a:prstGeom prst="rect">
            <a:avLst/>
          </a:prstGeom>
          <a:solidFill>
            <a:srgbClr val="F20374"/>
          </a:solidFill>
          <a:ln/>
        </p:spPr>
      </p:sp>
      <p:sp>
        <p:nvSpPr>
          <p:cNvPr id="14" name="Text 12"/>
          <p:cNvSpPr/>
          <p:nvPr/>
        </p:nvSpPr>
        <p:spPr>
          <a:xfrm>
            <a:off x="9625846" y="2846189"/>
            <a:ext cx="4238506" cy="563404"/>
          </a:xfrm>
          <a:prstGeom prst="rect">
            <a:avLst/>
          </a:prstGeom>
          <a:noFill/>
          <a:ln/>
        </p:spPr>
        <p:txBody>
          <a:bodyPr wrap="squar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Streamlining Development with Reusable Templates</a:t>
            </a:r>
            <a:endParaRPr lang="en-US" sz="1750" dirty="0"/>
          </a:p>
        </p:txBody>
      </p:sp>
      <p:sp>
        <p:nvSpPr>
          <p:cNvPr id="15" name="Text 13"/>
          <p:cNvSpPr/>
          <p:nvPr/>
        </p:nvSpPr>
        <p:spPr>
          <a:xfrm>
            <a:off x="9625846" y="3524488"/>
            <a:ext cx="4238506" cy="1532334"/>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A key outcome was the development of reusable templates, which not only streamlined development processes but also reduced team onboarding time by an impressive 40%. This efficiency gain freed up valuable resources.</a:t>
            </a:r>
            <a:endParaRPr lang="en-US" sz="1500" dirty="0"/>
          </a:p>
        </p:txBody>
      </p:sp>
      <p:sp>
        <p:nvSpPr>
          <p:cNvPr id="16" name="Text 14"/>
          <p:cNvSpPr/>
          <p:nvPr/>
        </p:nvSpPr>
        <p:spPr>
          <a:xfrm>
            <a:off x="3897035" y="5391864"/>
            <a:ext cx="191453" cy="239316"/>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04</a:t>
            </a:r>
            <a:endParaRPr lang="en-US" sz="1500" dirty="0"/>
          </a:p>
        </p:txBody>
      </p:sp>
      <p:sp>
        <p:nvSpPr>
          <p:cNvPr id="17" name="Shape 15"/>
          <p:cNvSpPr/>
          <p:nvPr/>
        </p:nvSpPr>
        <p:spPr>
          <a:xfrm>
            <a:off x="766048" y="5694402"/>
            <a:ext cx="6453426" cy="22860"/>
          </a:xfrm>
          <a:prstGeom prst="rect">
            <a:avLst/>
          </a:prstGeom>
          <a:solidFill>
            <a:srgbClr val="F20374"/>
          </a:solidFill>
          <a:ln/>
        </p:spPr>
      </p:sp>
      <p:sp>
        <p:nvSpPr>
          <p:cNvPr id="18" name="Text 16"/>
          <p:cNvSpPr/>
          <p:nvPr/>
        </p:nvSpPr>
        <p:spPr>
          <a:xfrm>
            <a:off x="1844993" y="5835848"/>
            <a:ext cx="4295537" cy="281702"/>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Collaborative Technical Blocker Removal</a:t>
            </a:r>
            <a:endParaRPr lang="en-US" sz="1750" dirty="0"/>
          </a:p>
        </p:txBody>
      </p:sp>
      <p:sp>
        <p:nvSpPr>
          <p:cNvPr id="19" name="Text 17"/>
          <p:cNvSpPr/>
          <p:nvPr/>
        </p:nvSpPr>
        <p:spPr>
          <a:xfrm>
            <a:off x="766048" y="6232446"/>
            <a:ext cx="6453426" cy="919401"/>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By actively collaborating to identify and remove technical blockers, we cultivated an environment where teams felt empowered to overcome challenges, fostering greater autonomy and problem-solving skills.</a:t>
            </a:r>
            <a:endParaRPr lang="en-US" sz="1500" dirty="0"/>
          </a:p>
        </p:txBody>
      </p:sp>
      <p:sp>
        <p:nvSpPr>
          <p:cNvPr id="20" name="Text 18"/>
          <p:cNvSpPr/>
          <p:nvPr/>
        </p:nvSpPr>
        <p:spPr>
          <a:xfrm>
            <a:off x="10541913" y="5391864"/>
            <a:ext cx="191453" cy="239316"/>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Light" pitchFamily="34" charset="0"/>
                <a:ea typeface="Overpass Light" pitchFamily="34" charset="-122"/>
                <a:cs typeface="Overpass Light" pitchFamily="34" charset="-120"/>
              </a:rPr>
              <a:t>05</a:t>
            </a:r>
            <a:endParaRPr lang="en-US" sz="1500" dirty="0"/>
          </a:p>
        </p:txBody>
      </p:sp>
      <p:sp>
        <p:nvSpPr>
          <p:cNvPr id="21" name="Shape 19"/>
          <p:cNvSpPr/>
          <p:nvPr/>
        </p:nvSpPr>
        <p:spPr>
          <a:xfrm>
            <a:off x="7410926" y="5694402"/>
            <a:ext cx="6453426" cy="22860"/>
          </a:xfrm>
          <a:prstGeom prst="rect">
            <a:avLst/>
          </a:prstGeom>
          <a:solidFill>
            <a:srgbClr val="F20374"/>
          </a:solidFill>
          <a:ln/>
        </p:spPr>
      </p:sp>
      <p:sp>
        <p:nvSpPr>
          <p:cNvPr id="22" name="Text 20"/>
          <p:cNvSpPr/>
          <p:nvPr/>
        </p:nvSpPr>
        <p:spPr>
          <a:xfrm>
            <a:off x="8077795" y="5835848"/>
            <a:ext cx="5119688" cy="281702"/>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Empowering Teams for Self-Reliance and Growth</a:t>
            </a:r>
            <a:endParaRPr lang="en-US" sz="1750" dirty="0"/>
          </a:p>
        </p:txBody>
      </p:sp>
      <p:sp>
        <p:nvSpPr>
          <p:cNvPr id="23" name="Text 21"/>
          <p:cNvSpPr/>
          <p:nvPr/>
        </p:nvSpPr>
        <p:spPr>
          <a:xfrm>
            <a:off x="7410926" y="6232446"/>
            <a:ext cx="6453426" cy="1225868"/>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The combined effect of these initiatives empowered teams towards greater self-reliance and efficiency. This focus on education and practical tools cultivated shared ownership, transforming repetitive tasks into intelligent automation and enabling a focus on strategy and innovation.</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356836"/>
            <a:ext cx="4928354" cy="615910"/>
          </a:xfrm>
          <a:prstGeom prst="rect">
            <a:avLst/>
          </a:prstGeom>
          <a:noFill/>
          <a:ln/>
        </p:spPr>
        <p:txBody>
          <a:bodyPr wrap="none" lIns="0" tIns="0" rIns="0" bIns="0" rtlCol="0" anchor="t"/>
          <a:lstStyle/>
          <a:p>
            <a:pPr algn="l" indent="0" marL="0">
              <a:lnSpc>
                <a:spcPts val="4850"/>
              </a:lnSpc>
              <a:buNone/>
            </a:pPr>
            <a:r>
              <a:rPr lang="en-US" sz="3850" b="1" dirty="0">
                <a:solidFill>
                  <a:srgbClr val="FFFFFF"/>
                </a:solidFill>
                <a:latin typeface="Overpass Bold" pitchFamily="34" charset="0"/>
                <a:ea typeface="Overpass Bold" pitchFamily="34" charset="-122"/>
                <a:cs typeface="Overpass Bold" pitchFamily="34" charset="-120"/>
              </a:rPr>
              <a:t>Background</a:t>
            </a:r>
            <a:endParaRPr lang="en-US" sz="3850" dirty="0"/>
          </a:p>
        </p:txBody>
      </p:sp>
      <p:sp>
        <p:nvSpPr>
          <p:cNvPr id="3" name="Text 1"/>
          <p:cNvSpPr/>
          <p:nvPr/>
        </p:nvSpPr>
        <p:spPr>
          <a:xfrm>
            <a:off x="837724" y="2475309"/>
            <a:ext cx="5548670"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When I stepped into the role of Lead Architect in our CTO organization, one thing became immediately clear: we were juggling a vast array of applications, each with its own architecture, deployment model, release cadence, and governance needs.</a:t>
            </a:r>
            <a:endParaRPr lang="en-US" sz="1600" dirty="0"/>
          </a:p>
        </p:txBody>
      </p:sp>
      <p:sp>
        <p:nvSpPr>
          <p:cNvPr id="4" name="Text 2"/>
          <p:cNvSpPr/>
          <p:nvPr/>
        </p:nvSpPr>
        <p:spPr>
          <a:xfrm>
            <a:off x="837724" y="4338995"/>
            <a:ext cx="5548670" cy="2345293"/>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My role required a comprehensive understanding of each application — where it was hosted (on-premises or in the cloud), how critical it was to business operations, and how resilient its architecture was under pressure. Most importantly, I needed to ensure that every application aligned with our broader technology strategy and governance standards.</a:t>
            </a:r>
            <a:endParaRPr lang="en-US" sz="1600" dirty="0"/>
          </a:p>
        </p:txBody>
      </p:sp>
      <p:sp>
        <p:nvSpPr>
          <p:cNvPr id="5" name="Text 3"/>
          <p:cNvSpPr/>
          <p:nvPr/>
        </p:nvSpPr>
        <p:spPr>
          <a:xfrm>
            <a:off x="6905030" y="2475309"/>
            <a:ext cx="6895267"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In many ways, finding the answers felt like piecing together a complex mosaic—one where every tile mattered to the bigger picture. I needed to connect the dots fast.</a:t>
            </a:r>
            <a:endParaRPr lang="en-US" sz="1600" dirty="0"/>
          </a:p>
        </p:txBody>
      </p:sp>
      <p:sp>
        <p:nvSpPr>
          <p:cNvPr id="6" name="Text 4"/>
          <p:cNvSpPr/>
          <p:nvPr/>
        </p:nvSpPr>
        <p:spPr>
          <a:xfrm>
            <a:off x="7219117" y="3716060"/>
            <a:ext cx="6581180"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"Without a unified view, decisions were delayed, reporting was inconsistent, and confidence in the accuracy of information suffered."</a:t>
            </a:r>
            <a:endParaRPr lang="en-US" sz="1600" dirty="0"/>
          </a:p>
        </p:txBody>
      </p:sp>
      <p:sp>
        <p:nvSpPr>
          <p:cNvPr id="7" name="Shape 5"/>
          <p:cNvSpPr/>
          <p:nvPr/>
        </p:nvSpPr>
        <p:spPr>
          <a:xfrm>
            <a:off x="6905030" y="3716060"/>
            <a:ext cx="22860" cy="670084"/>
          </a:xfrm>
          <a:prstGeom prst="rect">
            <a:avLst/>
          </a:prstGeom>
          <a:solidFill>
            <a:srgbClr val="F20374"/>
          </a:solid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32473" y="622221"/>
            <a:ext cx="10427018" cy="538520"/>
          </a:xfrm>
          <a:prstGeom prst="rect">
            <a:avLst/>
          </a:prstGeom>
          <a:noFill/>
          <a:ln/>
        </p:spPr>
        <p:txBody>
          <a:bodyPr wrap="none" lIns="0" tIns="0" rIns="0" bIns="0" rtlCol="0" anchor="t"/>
          <a:lstStyle/>
          <a:p>
            <a:pPr algn="l" indent="0" marL="0">
              <a:lnSpc>
                <a:spcPts val="4200"/>
              </a:lnSpc>
              <a:buNone/>
            </a:pPr>
            <a:r>
              <a:rPr lang="en-US" sz="3350" b="1" dirty="0">
                <a:solidFill>
                  <a:srgbClr val="FFFFFF"/>
                </a:solidFill>
                <a:latin typeface="Overpass Bold" pitchFamily="34" charset="0"/>
                <a:ea typeface="Overpass Bold" pitchFamily="34" charset="-122"/>
                <a:cs typeface="Overpass Bold" pitchFamily="34" charset="-120"/>
              </a:rPr>
              <a:t>Execution &amp; Delivery: Bringing Data Explorer to Life</a:t>
            </a:r>
            <a:endParaRPr lang="en-US" sz="3350" dirty="0"/>
          </a:p>
        </p:txBody>
      </p:sp>
      <p:sp>
        <p:nvSpPr>
          <p:cNvPr id="3" name="Text 1"/>
          <p:cNvSpPr/>
          <p:nvPr/>
        </p:nvSpPr>
        <p:spPr>
          <a:xfrm>
            <a:off x="732473" y="1526977"/>
            <a:ext cx="13165455" cy="585788"/>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The journey of Data Explorer from a complex vision to a powerful reality was marked by strategic execution, rigorous problem-solving, and a commitment to quality. This case study highlights the critical steps and challenges overcome to deliver a robust and empowering solution.</a:t>
            </a:r>
            <a:endParaRPr lang="en-US" sz="1400" dirty="0"/>
          </a:p>
        </p:txBody>
      </p:sp>
      <p:sp>
        <p:nvSpPr>
          <p:cNvPr id="4" name="Text 2"/>
          <p:cNvSpPr/>
          <p:nvPr/>
        </p:nvSpPr>
        <p:spPr>
          <a:xfrm>
            <a:off x="732473" y="2318742"/>
            <a:ext cx="183118" cy="228838"/>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Overpass Light" pitchFamily="34" charset="0"/>
                <a:ea typeface="Overpass Light" pitchFamily="34" charset="-122"/>
                <a:cs typeface="Overpass Light" pitchFamily="34" charset="-120"/>
              </a:rPr>
              <a:t>01</a:t>
            </a:r>
            <a:endParaRPr lang="en-US" sz="1400" dirty="0"/>
          </a:p>
        </p:txBody>
      </p:sp>
      <p:sp>
        <p:nvSpPr>
          <p:cNvPr id="5" name="Shape 3"/>
          <p:cNvSpPr/>
          <p:nvPr/>
        </p:nvSpPr>
        <p:spPr>
          <a:xfrm>
            <a:off x="732473" y="2606993"/>
            <a:ext cx="4266367" cy="22860"/>
          </a:xfrm>
          <a:prstGeom prst="rect">
            <a:avLst/>
          </a:prstGeom>
          <a:solidFill>
            <a:srgbClr val="F20374"/>
          </a:solidFill>
          <a:ln/>
        </p:spPr>
      </p:sp>
      <p:sp>
        <p:nvSpPr>
          <p:cNvPr id="6" name="Text 4"/>
          <p:cNvSpPr/>
          <p:nvPr/>
        </p:nvSpPr>
        <p:spPr>
          <a:xfrm>
            <a:off x="732473" y="2744272"/>
            <a:ext cx="2945249" cy="269200"/>
          </a:xfrm>
          <a:prstGeom prst="rect">
            <a:avLst/>
          </a:prstGeom>
          <a:noFill/>
          <a:ln/>
        </p:spPr>
        <p:txBody>
          <a:bodyPr wrap="none" lIns="0" tIns="0" rIns="0" bIns="0" rtlCol="0" anchor="t"/>
          <a:lstStyle/>
          <a:p>
            <a:pPr algn="l" indent="0" marL="0">
              <a:lnSpc>
                <a:spcPts val="2100"/>
              </a:lnSpc>
              <a:buNone/>
            </a:pPr>
            <a:r>
              <a:rPr lang="en-US" sz="1650" b="1" dirty="0">
                <a:solidFill>
                  <a:srgbClr val="E5E0DF"/>
                </a:solidFill>
                <a:latin typeface="Overpass Bold" pitchFamily="34" charset="0"/>
                <a:ea typeface="Overpass Bold" pitchFamily="34" charset="-122"/>
                <a:cs typeface="Overpass Bold" pitchFamily="34" charset="-120"/>
              </a:rPr>
              <a:t>Translating Vision into Action</a:t>
            </a:r>
            <a:endParaRPr lang="en-US" sz="1650" dirty="0"/>
          </a:p>
        </p:txBody>
      </p:sp>
      <p:sp>
        <p:nvSpPr>
          <p:cNvPr id="7" name="Text 5"/>
          <p:cNvSpPr/>
          <p:nvPr/>
        </p:nvSpPr>
        <p:spPr>
          <a:xfrm>
            <a:off x="732473" y="3123248"/>
            <a:ext cx="4266367" cy="1757363"/>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The initial phase involved meticulously breaking down the complex vision of Data Explorer into actionable components. This required agile planning and continuous refinement to ensure alignment with strategic objectives, transforming ambitious ideas into a clear, executable roadmap.</a:t>
            </a:r>
            <a:endParaRPr lang="en-US" sz="1400" dirty="0"/>
          </a:p>
        </p:txBody>
      </p:sp>
      <p:sp>
        <p:nvSpPr>
          <p:cNvPr id="8" name="Text 6"/>
          <p:cNvSpPr/>
          <p:nvPr/>
        </p:nvSpPr>
        <p:spPr>
          <a:xfrm>
            <a:off x="5181957" y="2318742"/>
            <a:ext cx="183118" cy="228838"/>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Overpass Light" pitchFamily="34" charset="0"/>
                <a:ea typeface="Overpass Light" pitchFamily="34" charset="-122"/>
                <a:cs typeface="Overpass Light" pitchFamily="34" charset="-120"/>
              </a:rPr>
              <a:t>02</a:t>
            </a:r>
            <a:endParaRPr lang="en-US" sz="1400" dirty="0"/>
          </a:p>
        </p:txBody>
      </p:sp>
      <p:sp>
        <p:nvSpPr>
          <p:cNvPr id="9" name="Shape 7"/>
          <p:cNvSpPr/>
          <p:nvPr/>
        </p:nvSpPr>
        <p:spPr>
          <a:xfrm>
            <a:off x="5181957" y="2606993"/>
            <a:ext cx="4266367" cy="22860"/>
          </a:xfrm>
          <a:prstGeom prst="rect">
            <a:avLst/>
          </a:prstGeom>
          <a:solidFill>
            <a:srgbClr val="F20374"/>
          </a:solidFill>
          <a:ln/>
        </p:spPr>
      </p:sp>
      <p:sp>
        <p:nvSpPr>
          <p:cNvPr id="10" name="Text 8"/>
          <p:cNvSpPr/>
          <p:nvPr/>
        </p:nvSpPr>
        <p:spPr>
          <a:xfrm>
            <a:off x="5181957" y="2744272"/>
            <a:ext cx="3609023" cy="269200"/>
          </a:xfrm>
          <a:prstGeom prst="rect">
            <a:avLst/>
          </a:prstGeom>
          <a:noFill/>
          <a:ln/>
        </p:spPr>
        <p:txBody>
          <a:bodyPr wrap="none" lIns="0" tIns="0" rIns="0" bIns="0" rtlCol="0" anchor="t"/>
          <a:lstStyle/>
          <a:p>
            <a:pPr algn="l" indent="0" marL="0">
              <a:lnSpc>
                <a:spcPts val="2100"/>
              </a:lnSpc>
              <a:buNone/>
            </a:pPr>
            <a:r>
              <a:rPr lang="en-US" sz="1650" b="1" dirty="0">
                <a:solidFill>
                  <a:srgbClr val="E5E0DF"/>
                </a:solidFill>
                <a:latin typeface="Overpass Bold" pitchFamily="34" charset="0"/>
                <a:ea typeface="Overpass Bold" pitchFamily="34" charset="-122"/>
                <a:cs typeface="Overpass Bold" pitchFamily="34" charset="-120"/>
              </a:rPr>
              <a:t>Navigating Integration Complexities</a:t>
            </a:r>
            <a:endParaRPr lang="en-US" sz="1650" dirty="0"/>
          </a:p>
        </p:txBody>
      </p:sp>
      <p:sp>
        <p:nvSpPr>
          <p:cNvPr id="11" name="Text 9"/>
          <p:cNvSpPr/>
          <p:nvPr/>
        </p:nvSpPr>
        <p:spPr>
          <a:xfrm>
            <a:off x="5181957" y="3123248"/>
            <a:ext cx="4266367" cy="1757363"/>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A significant challenge was integrating Data Explorer across diverse existing systems. I tackled these integration hurdles by designing flexible APIs and robust data pipelines, ensuring seamless communication and data flow while maintaining system stability and performance.</a:t>
            </a:r>
            <a:endParaRPr lang="en-US" sz="1400" dirty="0"/>
          </a:p>
        </p:txBody>
      </p:sp>
      <p:sp>
        <p:nvSpPr>
          <p:cNvPr id="12" name="Text 10"/>
          <p:cNvSpPr/>
          <p:nvPr/>
        </p:nvSpPr>
        <p:spPr>
          <a:xfrm>
            <a:off x="9631442" y="2318742"/>
            <a:ext cx="183118" cy="228838"/>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Overpass Light" pitchFamily="34" charset="0"/>
                <a:ea typeface="Overpass Light" pitchFamily="34" charset="-122"/>
                <a:cs typeface="Overpass Light" pitchFamily="34" charset="-120"/>
              </a:rPr>
              <a:t>03</a:t>
            </a:r>
            <a:endParaRPr lang="en-US" sz="1400" dirty="0"/>
          </a:p>
        </p:txBody>
      </p:sp>
      <p:sp>
        <p:nvSpPr>
          <p:cNvPr id="13" name="Shape 11"/>
          <p:cNvSpPr/>
          <p:nvPr/>
        </p:nvSpPr>
        <p:spPr>
          <a:xfrm>
            <a:off x="9631442" y="2606993"/>
            <a:ext cx="4266486" cy="22860"/>
          </a:xfrm>
          <a:prstGeom prst="rect">
            <a:avLst/>
          </a:prstGeom>
          <a:solidFill>
            <a:srgbClr val="F20374"/>
          </a:solidFill>
          <a:ln/>
        </p:spPr>
      </p:sp>
      <p:sp>
        <p:nvSpPr>
          <p:cNvPr id="14" name="Text 12"/>
          <p:cNvSpPr/>
          <p:nvPr/>
        </p:nvSpPr>
        <p:spPr>
          <a:xfrm>
            <a:off x="9631442" y="2744272"/>
            <a:ext cx="3413641" cy="269200"/>
          </a:xfrm>
          <a:prstGeom prst="rect">
            <a:avLst/>
          </a:prstGeom>
          <a:noFill/>
          <a:ln/>
        </p:spPr>
        <p:txBody>
          <a:bodyPr wrap="none" lIns="0" tIns="0" rIns="0" bIns="0" rtlCol="0" anchor="t"/>
          <a:lstStyle/>
          <a:p>
            <a:pPr algn="l" indent="0" marL="0">
              <a:lnSpc>
                <a:spcPts val="2100"/>
              </a:lnSpc>
              <a:buNone/>
            </a:pPr>
            <a:r>
              <a:rPr lang="en-US" sz="1650" b="1" dirty="0">
                <a:solidFill>
                  <a:srgbClr val="E5E0DF"/>
                </a:solidFill>
                <a:latin typeface="Overpass Bold" pitchFamily="34" charset="0"/>
                <a:ea typeface="Overpass Bold" pitchFamily="34" charset="-122"/>
                <a:cs typeface="Overpass Bold" pitchFamily="34" charset="-120"/>
              </a:rPr>
              <a:t>Streamlining CI/CD &amp; Deployment</a:t>
            </a:r>
            <a:endParaRPr lang="en-US" sz="1650" dirty="0"/>
          </a:p>
        </p:txBody>
      </p:sp>
      <p:sp>
        <p:nvSpPr>
          <p:cNvPr id="15" name="Text 13"/>
          <p:cNvSpPr/>
          <p:nvPr/>
        </p:nvSpPr>
        <p:spPr>
          <a:xfrm>
            <a:off x="9631442" y="3123248"/>
            <a:ext cx="4266486" cy="1757363"/>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I resolved critical build and deployment hurdles by implementing and optimizing GitLab CI/CD pipelines. This automated process enforced code quality, accelerated development cycles, and ensured consistent, reliable deployments to various environments.</a:t>
            </a:r>
            <a:endParaRPr lang="en-US" sz="1400" dirty="0"/>
          </a:p>
        </p:txBody>
      </p:sp>
      <p:sp>
        <p:nvSpPr>
          <p:cNvPr id="16" name="Text 14"/>
          <p:cNvSpPr/>
          <p:nvPr/>
        </p:nvSpPr>
        <p:spPr>
          <a:xfrm>
            <a:off x="732473" y="5201007"/>
            <a:ext cx="183118" cy="228838"/>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Overpass Light" pitchFamily="34" charset="0"/>
                <a:ea typeface="Overpass Light" pitchFamily="34" charset="-122"/>
                <a:cs typeface="Overpass Light" pitchFamily="34" charset="-120"/>
              </a:rPr>
              <a:t>04</a:t>
            </a:r>
            <a:endParaRPr lang="en-US" sz="1400" dirty="0"/>
          </a:p>
        </p:txBody>
      </p:sp>
      <p:sp>
        <p:nvSpPr>
          <p:cNvPr id="17" name="Shape 15"/>
          <p:cNvSpPr/>
          <p:nvPr/>
        </p:nvSpPr>
        <p:spPr>
          <a:xfrm>
            <a:off x="732473" y="5489258"/>
            <a:ext cx="6491168" cy="22860"/>
          </a:xfrm>
          <a:prstGeom prst="rect">
            <a:avLst/>
          </a:prstGeom>
          <a:solidFill>
            <a:srgbClr val="F20374"/>
          </a:solidFill>
          <a:ln/>
        </p:spPr>
      </p:sp>
      <p:sp>
        <p:nvSpPr>
          <p:cNvPr id="18" name="Text 16"/>
          <p:cNvSpPr/>
          <p:nvPr/>
        </p:nvSpPr>
        <p:spPr>
          <a:xfrm>
            <a:off x="732473" y="5626537"/>
            <a:ext cx="4344591" cy="269200"/>
          </a:xfrm>
          <a:prstGeom prst="rect">
            <a:avLst/>
          </a:prstGeom>
          <a:noFill/>
          <a:ln/>
        </p:spPr>
        <p:txBody>
          <a:bodyPr wrap="none" lIns="0" tIns="0" rIns="0" bIns="0" rtlCol="0" anchor="t"/>
          <a:lstStyle/>
          <a:p>
            <a:pPr algn="l" indent="0" marL="0">
              <a:lnSpc>
                <a:spcPts val="2100"/>
              </a:lnSpc>
              <a:buNone/>
            </a:pPr>
            <a:r>
              <a:rPr lang="en-US" sz="1650" b="1" dirty="0">
                <a:solidFill>
                  <a:srgbClr val="E5E0DF"/>
                </a:solidFill>
                <a:latin typeface="Overpass Bold" pitchFamily="34" charset="0"/>
                <a:ea typeface="Overpass Bold" pitchFamily="34" charset="-122"/>
                <a:cs typeface="Overpass Bold" pitchFamily="34" charset="-120"/>
              </a:rPr>
              <a:t>Cross-Functional Collaboration &amp; Approvals</a:t>
            </a:r>
            <a:endParaRPr lang="en-US" sz="1650" dirty="0"/>
          </a:p>
        </p:txBody>
      </p:sp>
      <p:sp>
        <p:nvSpPr>
          <p:cNvPr id="19" name="Text 17"/>
          <p:cNvSpPr/>
          <p:nvPr/>
        </p:nvSpPr>
        <p:spPr>
          <a:xfrm>
            <a:off x="732473" y="6005513"/>
            <a:ext cx="6491168" cy="1171575"/>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Effective collaboration with various enterprise teams was crucial for navigating security reviews, compliance approvals, and infrastructure provisioning. By fostering open communication and proactive engagement, we successfully aligned diverse stakeholders and secured timely approvals.</a:t>
            </a:r>
            <a:endParaRPr lang="en-US" sz="1400" dirty="0"/>
          </a:p>
        </p:txBody>
      </p:sp>
      <p:sp>
        <p:nvSpPr>
          <p:cNvPr id="20" name="Text 18"/>
          <p:cNvSpPr/>
          <p:nvPr/>
        </p:nvSpPr>
        <p:spPr>
          <a:xfrm>
            <a:off x="7406759" y="5201007"/>
            <a:ext cx="183118" cy="228838"/>
          </a:xfrm>
          <a:prstGeom prst="rect">
            <a:avLst/>
          </a:prstGeom>
          <a:noFill/>
          <a:ln/>
        </p:spPr>
        <p:txBody>
          <a:bodyPr wrap="none" lIns="0" tIns="0" rIns="0" bIns="0" rtlCol="0" anchor="t"/>
          <a:lstStyle/>
          <a:p>
            <a:pPr algn="l" indent="0" marL="0">
              <a:lnSpc>
                <a:spcPts val="2300"/>
              </a:lnSpc>
              <a:buNone/>
            </a:pPr>
            <a:r>
              <a:rPr lang="en-US" sz="1400" dirty="0">
                <a:solidFill>
                  <a:srgbClr val="E5E0DF"/>
                </a:solidFill>
                <a:latin typeface="Overpass Light" pitchFamily="34" charset="0"/>
                <a:ea typeface="Overpass Light" pitchFamily="34" charset="-122"/>
                <a:cs typeface="Overpass Light" pitchFamily="34" charset="-120"/>
              </a:rPr>
              <a:t>05</a:t>
            </a:r>
            <a:endParaRPr lang="en-US" sz="1400" dirty="0"/>
          </a:p>
        </p:txBody>
      </p:sp>
      <p:sp>
        <p:nvSpPr>
          <p:cNvPr id="21" name="Shape 19"/>
          <p:cNvSpPr/>
          <p:nvPr/>
        </p:nvSpPr>
        <p:spPr>
          <a:xfrm>
            <a:off x="7406759" y="5489258"/>
            <a:ext cx="6491168" cy="22860"/>
          </a:xfrm>
          <a:prstGeom prst="rect">
            <a:avLst/>
          </a:prstGeom>
          <a:solidFill>
            <a:srgbClr val="F20374"/>
          </a:solidFill>
          <a:ln/>
        </p:spPr>
      </p:sp>
      <p:sp>
        <p:nvSpPr>
          <p:cNvPr id="22" name="Text 20"/>
          <p:cNvSpPr/>
          <p:nvPr/>
        </p:nvSpPr>
        <p:spPr>
          <a:xfrm>
            <a:off x="7406759" y="5626537"/>
            <a:ext cx="4884539" cy="269200"/>
          </a:xfrm>
          <a:prstGeom prst="rect">
            <a:avLst/>
          </a:prstGeom>
          <a:noFill/>
          <a:ln/>
        </p:spPr>
        <p:txBody>
          <a:bodyPr wrap="none" lIns="0" tIns="0" rIns="0" bIns="0" rtlCol="0" anchor="t"/>
          <a:lstStyle/>
          <a:p>
            <a:pPr algn="l" indent="0" marL="0">
              <a:lnSpc>
                <a:spcPts val="2100"/>
              </a:lnSpc>
              <a:buNone/>
            </a:pPr>
            <a:r>
              <a:rPr lang="en-US" sz="1650" b="1" dirty="0">
                <a:solidFill>
                  <a:srgbClr val="E5E0DF"/>
                </a:solidFill>
                <a:latin typeface="Overpass Bold" pitchFamily="34" charset="0"/>
                <a:ea typeface="Overpass Bold" pitchFamily="34" charset="-122"/>
                <a:cs typeface="Overpass Bold" pitchFamily="34" charset="-120"/>
              </a:rPr>
              <a:t>Bridging Coordination Gaps &amp; Production Rollout</a:t>
            </a:r>
            <a:endParaRPr lang="en-US" sz="1650" dirty="0"/>
          </a:p>
        </p:txBody>
      </p:sp>
      <p:sp>
        <p:nvSpPr>
          <p:cNvPr id="23" name="Text 21"/>
          <p:cNvSpPr/>
          <p:nvPr/>
        </p:nvSpPr>
        <p:spPr>
          <a:xfrm>
            <a:off x="7406759" y="6005513"/>
            <a:ext cx="6491168" cy="1464469"/>
          </a:xfrm>
          <a:prstGeom prst="rect">
            <a:avLst/>
          </a:prstGeom>
          <a:noFill/>
          <a:ln/>
        </p:spPr>
        <p:txBody>
          <a:bodyPr wrap="square" lIns="0" tIns="0" rIns="0" bIns="0" rtlCol="0" anchor="t"/>
          <a:lstStyle/>
          <a:p>
            <a:pPr algn="l" indent="0" marL="0">
              <a:lnSpc>
                <a:spcPts val="2300"/>
              </a:lnSpc>
              <a:buNone/>
            </a:pPr>
            <a:r>
              <a:rPr lang="en-US" sz="1400" dirty="0">
                <a:solidFill>
                  <a:srgbClr val="E5E0DF"/>
                </a:solidFill>
                <a:latin typeface="Overpass" pitchFamily="34" charset="0"/>
                <a:ea typeface="Overpass" pitchFamily="34" charset="-122"/>
                <a:cs typeface="Overpass" pitchFamily="34" charset="-120"/>
              </a:rPr>
              <a:t>Addressing coordination gaps between development, operations, and business units was key to a smooth rollout. Through established communication channels and clear ownership, we successfully transitioned Data Explorer into production, delivering its full capabilities to end-users and empowering teams with enhanced data insights.</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32366" y="572214"/>
            <a:ext cx="3917275" cy="489585"/>
          </a:xfrm>
          <a:prstGeom prst="rect">
            <a:avLst/>
          </a:prstGeom>
          <a:noFill/>
          <a:ln/>
        </p:spPr>
        <p:txBody>
          <a:bodyPr wrap="none" lIns="0" tIns="0" rIns="0" bIns="0" rtlCol="0" anchor="t"/>
          <a:lstStyle/>
          <a:p>
            <a:pPr algn="l" indent="0" marL="0">
              <a:lnSpc>
                <a:spcPts val="3850"/>
              </a:lnSpc>
              <a:buNone/>
            </a:pPr>
            <a:r>
              <a:rPr lang="en-US" sz="3050" b="1" dirty="0">
                <a:solidFill>
                  <a:srgbClr val="FFFFFF"/>
                </a:solidFill>
                <a:latin typeface="Overpass Bold" pitchFamily="34" charset="0"/>
                <a:ea typeface="Overpass Bold" pitchFamily="34" charset="-122"/>
                <a:cs typeface="Overpass Bold" pitchFamily="34" charset="-120"/>
              </a:rPr>
              <a:t>Technical Acumen</a:t>
            </a:r>
            <a:endParaRPr lang="en-US" sz="3050" dirty="0"/>
          </a:p>
        </p:txBody>
      </p:sp>
      <p:sp>
        <p:nvSpPr>
          <p:cNvPr id="3" name="Text 1"/>
          <p:cNvSpPr/>
          <p:nvPr/>
        </p:nvSpPr>
        <p:spPr>
          <a:xfrm>
            <a:off x="832366" y="1477923"/>
            <a:ext cx="12965668" cy="66579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At its core, Data Explorer was a deeply technical initiative that required end-to-end engineering expertise — from architecture design to automated delivery and production release. I </a:t>
            </a:r>
            <a:pPr algn="l" indent="0" marL="0">
              <a:lnSpc>
                <a:spcPts val="2600"/>
              </a:lnSpc>
              <a:buNone/>
            </a:pPr>
            <a:r>
              <a:rPr lang="en-US" sz="1600" b="1" dirty="0">
                <a:solidFill>
                  <a:srgbClr val="E5E0DF"/>
                </a:solidFill>
                <a:latin typeface="Overpass" pitchFamily="34" charset="0"/>
                <a:ea typeface="Overpass" pitchFamily="34" charset="-122"/>
                <a:cs typeface="Overpass" pitchFamily="34" charset="-120"/>
              </a:rPr>
              <a:t>took end-to-end ownership</a:t>
            </a:r>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 in developing and implementing the following modules.</a:t>
            </a:r>
            <a:endParaRPr lang="en-US" sz="1600" dirty="0"/>
          </a:p>
        </p:txBody>
      </p:sp>
      <p:sp>
        <p:nvSpPr>
          <p:cNvPr id="4" name="Text 2"/>
          <p:cNvSpPr/>
          <p:nvPr/>
        </p:nvSpPr>
        <p:spPr>
          <a:xfrm>
            <a:off x="832366" y="2585799"/>
            <a:ext cx="2773442" cy="305991"/>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Architecture Excellence</a:t>
            </a:r>
            <a:endParaRPr lang="en-US" sz="1900" dirty="0"/>
          </a:p>
        </p:txBody>
      </p:sp>
      <p:sp>
        <p:nvSpPr>
          <p:cNvPr id="5" name="Text 3"/>
          <p:cNvSpPr/>
          <p:nvPr/>
        </p:nvSpPr>
        <p:spPr>
          <a:xfrm>
            <a:off x="832366" y="3099792"/>
            <a:ext cx="6228993" cy="66579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Developed microservices-based platform using Python (Flask and FastAPI)</a:t>
            </a:r>
            <a:endParaRPr lang="en-US" sz="1600" dirty="0"/>
          </a:p>
        </p:txBody>
      </p:sp>
      <p:sp>
        <p:nvSpPr>
          <p:cNvPr id="6" name="Text 4"/>
          <p:cNvSpPr/>
          <p:nvPr/>
        </p:nvSpPr>
        <p:spPr>
          <a:xfrm>
            <a:off x="832366" y="3838337"/>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Deployed on OpenShift for scalability and resilience</a:t>
            </a:r>
            <a:endParaRPr lang="en-US" sz="1600" dirty="0"/>
          </a:p>
        </p:txBody>
      </p:sp>
      <p:sp>
        <p:nvSpPr>
          <p:cNvPr id="7" name="Text 5"/>
          <p:cNvSpPr/>
          <p:nvPr/>
        </p:nvSpPr>
        <p:spPr>
          <a:xfrm>
            <a:off x="832366" y="4243983"/>
            <a:ext cx="6228993" cy="66579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Created Dagster orchestration data pipelinefor complex data workflows</a:t>
            </a:r>
            <a:endParaRPr lang="en-US" sz="1600" dirty="0"/>
          </a:p>
        </p:txBody>
      </p:sp>
      <p:sp>
        <p:nvSpPr>
          <p:cNvPr id="8" name="Text 6"/>
          <p:cNvSpPr/>
          <p:nvPr/>
        </p:nvSpPr>
        <p:spPr>
          <a:xfrm>
            <a:off x="832366" y="4982528"/>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S3-compatible Parquet storage for optimal performance</a:t>
            </a:r>
            <a:endParaRPr lang="en-US" sz="1600" dirty="0"/>
          </a:p>
        </p:txBody>
      </p:sp>
      <p:sp>
        <p:nvSpPr>
          <p:cNvPr id="9" name="Text 7"/>
          <p:cNvSpPr/>
          <p:nvPr/>
        </p:nvSpPr>
        <p:spPr>
          <a:xfrm>
            <a:off x="832366" y="5523428"/>
            <a:ext cx="2448282" cy="305991"/>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Enterprise Security</a:t>
            </a:r>
            <a:endParaRPr lang="en-US" sz="1900" dirty="0"/>
          </a:p>
        </p:txBody>
      </p:sp>
      <p:sp>
        <p:nvSpPr>
          <p:cNvPr id="10" name="Text 8"/>
          <p:cNvSpPr/>
          <p:nvPr/>
        </p:nvSpPr>
        <p:spPr>
          <a:xfrm>
            <a:off x="832366" y="6037421"/>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BAM authentication integration</a:t>
            </a:r>
            <a:endParaRPr lang="en-US" sz="1600" dirty="0"/>
          </a:p>
        </p:txBody>
      </p:sp>
      <p:sp>
        <p:nvSpPr>
          <p:cNvPr id="11" name="Text 9"/>
          <p:cNvSpPr/>
          <p:nvPr/>
        </p:nvSpPr>
        <p:spPr>
          <a:xfrm>
            <a:off x="832366" y="6443067"/>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CSM key management</a:t>
            </a:r>
            <a:endParaRPr lang="en-US" sz="1600" dirty="0"/>
          </a:p>
        </p:txBody>
      </p:sp>
      <p:sp>
        <p:nvSpPr>
          <p:cNvPr id="12" name="Text 10"/>
          <p:cNvSpPr/>
          <p:nvPr/>
        </p:nvSpPr>
        <p:spPr>
          <a:xfrm>
            <a:off x="832366" y="6848713"/>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Encrypted data transmission</a:t>
            </a:r>
            <a:endParaRPr lang="en-US" sz="1600" dirty="0"/>
          </a:p>
        </p:txBody>
      </p:sp>
      <p:sp>
        <p:nvSpPr>
          <p:cNvPr id="13" name="Text 11"/>
          <p:cNvSpPr/>
          <p:nvPr/>
        </p:nvSpPr>
        <p:spPr>
          <a:xfrm>
            <a:off x="832366" y="7254359"/>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Compliance with bank standards</a:t>
            </a:r>
            <a:endParaRPr lang="en-US" sz="1600" dirty="0"/>
          </a:p>
        </p:txBody>
      </p:sp>
      <p:sp>
        <p:nvSpPr>
          <p:cNvPr id="14" name="Text 12"/>
          <p:cNvSpPr/>
          <p:nvPr/>
        </p:nvSpPr>
        <p:spPr>
          <a:xfrm>
            <a:off x="7576661" y="2585799"/>
            <a:ext cx="2448282" cy="305991"/>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Automated Pipeline</a:t>
            </a:r>
            <a:endParaRPr lang="en-US" sz="1900" dirty="0"/>
          </a:p>
        </p:txBody>
      </p:sp>
      <p:sp>
        <p:nvSpPr>
          <p:cNvPr id="15" name="Text 13"/>
          <p:cNvSpPr/>
          <p:nvPr/>
        </p:nvSpPr>
        <p:spPr>
          <a:xfrm>
            <a:off x="7576661" y="3099792"/>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Static code analysis with SonarQube</a:t>
            </a:r>
            <a:endParaRPr lang="en-US" sz="1600" dirty="0"/>
          </a:p>
        </p:txBody>
      </p:sp>
      <p:sp>
        <p:nvSpPr>
          <p:cNvPr id="16" name="Text 14"/>
          <p:cNvSpPr/>
          <p:nvPr/>
        </p:nvSpPr>
        <p:spPr>
          <a:xfrm>
            <a:off x="7576661" y="3505438"/>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Container scanning with Prisma</a:t>
            </a:r>
            <a:endParaRPr lang="en-US" sz="1600" dirty="0"/>
          </a:p>
        </p:txBody>
      </p:sp>
      <p:sp>
        <p:nvSpPr>
          <p:cNvPr id="17" name="Text 15"/>
          <p:cNvSpPr/>
          <p:nvPr/>
        </p:nvSpPr>
        <p:spPr>
          <a:xfrm>
            <a:off x="7576661" y="3911084"/>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Automated unit and integration testing</a:t>
            </a:r>
            <a:endParaRPr lang="en-US" sz="1600" dirty="0"/>
          </a:p>
        </p:txBody>
      </p:sp>
      <p:sp>
        <p:nvSpPr>
          <p:cNvPr id="18" name="Text 16"/>
          <p:cNvSpPr/>
          <p:nvPr/>
        </p:nvSpPr>
        <p:spPr>
          <a:xfrm>
            <a:off x="7576661" y="4316730"/>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Environment provisioning on OpenShift</a:t>
            </a:r>
            <a:endParaRPr lang="en-US" sz="1600" dirty="0"/>
          </a:p>
        </p:txBody>
      </p:sp>
      <p:sp>
        <p:nvSpPr>
          <p:cNvPr id="19" name="Text 17"/>
          <p:cNvSpPr/>
          <p:nvPr/>
        </p:nvSpPr>
        <p:spPr>
          <a:xfrm>
            <a:off x="7576661" y="4722376"/>
            <a:ext cx="6228993" cy="332899"/>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Versioned release management</a:t>
            </a:r>
            <a:endParaRPr lang="en-US" sz="1600" dirty="0"/>
          </a:p>
        </p:txBody>
      </p:sp>
      <p:sp>
        <p:nvSpPr>
          <p:cNvPr id="20" name="Text 18"/>
          <p:cNvSpPr/>
          <p:nvPr/>
        </p:nvSpPr>
        <p:spPr>
          <a:xfrm>
            <a:off x="7576661" y="5242560"/>
            <a:ext cx="6228993" cy="99869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These automation practices eliminated manual deployment steps, reduced operational errors, and enabled rapid releases — moving features from development to production in hours instead of days.</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37724" y="1057632"/>
            <a:ext cx="3989308"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 Continuous Evolution</a:t>
            </a:r>
            <a:endParaRPr lang="en-US" sz="3100" dirty="0"/>
          </a:p>
        </p:txBody>
      </p:sp>
      <p:sp>
        <p:nvSpPr>
          <p:cNvPr id="3" name="Text 1"/>
          <p:cNvSpPr/>
          <p:nvPr/>
        </p:nvSpPr>
        <p:spPr>
          <a:xfrm>
            <a:off x="837724" y="1969175"/>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Data Explorer initiative was built upon a commitment to both continuous technical growth and strategic foresight, ensuring it served immediate needs while future-proofing the organization.</a:t>
            </a:r>
            <a:endParaRPr lang="en-US" sz="1600" dirty="0"/>
          </a:p>
        </p:txBody>
      </p:sp>
      <p:sp>
        <p:nvSpPr>
          <p:cNvPr id="4" name="Text 2"/>
          <p:cNvSpPr/>
          <p:nvPr/>
        </p:nvSpPr>
        <p:spPr>
          <a:xfrm>
            <a:off x="837724" y="3084314"/>
            <a:ext cx="3497223" cy="308015"/>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Continuous Learning &amp; Growth</a:t>
            </a:r>
            <a:endParaRPr lang="en-US" sz="1900" dirty="0"/>
          </a:p>
        </p:txBody>
      </p:sp>
      <p:sp>
        <p:nvSpPr>
          <p:cNvPr id="5" name="Text 3"/>
          <p:cNvSpPr/>
          <p:nvPr/>
        </p:nvSpPr>
        <p:spPr>
          <a:xfrm>
            <a:off x="837724" y="3601760"/>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Expanded technical toolkit by mastering new platforms like Dagster for orchestration and integrating advanced CI/CD pipelines (GitLab, SonarQube, Prisma).</a:t>
            </a:r>
            <a:endParaRPr lang="en-US" sz="1600" dirty="0"/>
          </a:p>
        </p:txBody>
      </p:sp>
      <p:sp>
        <p:nvSpPr>
          <p:cNvPr id="6" name="Text 4"/>
          <p:cNvSpPr/>
          <p:nvPr/>
        </p:nvSpPr>
        <p:spPr>
          <a:xfrm>
            <a:off x="837724" y="4680109"/>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Transformed every technical challenge, from Docker build failures to dependency conflicts, into a learning opportunity to deepen knowledge and refine best practices.</a:t>
            </a:r>
            <a:endParaRPr lang="en-US" sz="1600" dirty="0"/>
          </a:p>
        </p:txBody>
      </p:sp>
      <p:sp>
        <p:nvSpPr>
          <p:cNvPr id="7" name="Text 5"/>
          <p:cNvSpPr/>
          <p:nvPr/>
        </p:nvSpPr>
        <p:spPr>
          <a:xfrm>
            <a:off x="837724" y="5758458"/>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Mentored junior engineers on pipeline design, API architecture, and containerization, fostering collective capability and an environment of continuous improvement.</a:t>
            </a:r>
            <a:endParaRPr lang="en-US" sz="1600" dirty="0"/>
          </a:p>
        </p:txBody>
      </p:sp>
      <p:sp>
        <p:nvSpPr>
          <p:cNvPr id="8" name="Text 6"/>
          <p:cNvSpPr/>
          <p:nvPr/>
        </p:nvSpPr>
        <p:spPr>
          <a:xfrm>
            <a:off x="7578328" y="3084314"/>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Overpass Bold" pitchFamily="34" charset="0"/>
                <a:ea typeface="Overpass Bold" pitchFamily="34" charset="-122"/>
                <a:cs typeface="Overpass Bold" pitchFamily="34" charset="-120"/>
              </a:rPr>
              <a:t>Big Picture Thinking</a:t>
            </a:r>
            <a:endParaRPr lang="en-US" sz="1900" dirty="0"/>
          </a:p>
        </p:txBody>
      </p:sp>
      <p:sp>
        <p:nvSpPr>
          <p:cNvPr id="9" name="Text 7"/>
          <p:cNvSpPr/>
          <p:nvPr/>
        </p:nvSpPr>
        <p:spPr>
          <a:xfrm>
            <a:off x="7578328" y="3601760"/>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Designed Data Explorer with scalability and future adaptability, ensuring deep alignment with the CTO organization's long-term strategic goals.</a:t>
            </a:r>
            <a:endParaRPr lang="en-US" sz="1600" dirty="0"/>
          </a:p>
        </p:txBody>
      </p:sp>
      <p:sp>
        <p:nvSpPr>
          <p:cNvPr id="10" name="Text 8"/>
          <p:cNvSpPr/>
          <p:nvPr/>
        </p:nvSpPr>
        <p:spPr>
          <a:xfrm>
            <a:off x="7578328" y="4680109"/>
            <a:ext cx="6221968" cy="1005126"/>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Consolidated fragmented data to provide senior stakeholders with a holistic view of architecture health, release quality, and operational risk, turning it into actionable intelligence.</a:t>
            </a:r>
            <a:endParaRPr lang="en-US" sz="1600" dirty="0"/>
          </a:p>
        </p:txBody>
      </p:sp>
      <p:sp>
        <p:nvSpPr>
          <p:cNvPr id="11" name="Text 9"/>
          <p:cNvSpPr/>
          <p:nvPr/>
        </p:nvSpPr>
        <p:spPr>
          <a:xfrm>
            <a:off x="7578328" y="5758458"/>
            <a:ext cx="6221968" cy="1340168"/>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Ensured the platform's modular design could integrate AI-driven insights and predictive analytics, establishing a robust foundation for long-term innovation and enterprise modernization.</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37724" y="1093351"/>
            <a:ext cx="9469160"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Evolving Data Explorer with AI and LLM Capabilities</a:t>
            </a:r>
            <a:endParaRPr lang="en-US" sz="3100" dirty="0"/>
          </a:p>
        </p:txBody>
      </p:sp>
      <p:sp>
        <p:nvSpPr>
          <p:cNvPr id="3" name="Text 1"/>
          <p:cNvSpPr/>
          <p:nvPr/>
        </p:nvSpPr>
        <p:spPr>
          <a:xfrm>
            <a:off x="837724" y="2004893"/>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Building on the success of the current platform, I am now leading the next phase of Data Explorer's evolution — integrating AI and LLM (Large Language Model) technologies to make data exploration more dynamic, intelligent, and interactive.</a:t>
            </a:r>
            <a:endParaRPr lang="en-US" sz="1600" dirty="0"/>
          </a:p>
        </p:txBody>
      </p:sp>
      <p:sp>
        <p:nvSpPr>
          <p:cNvPr id="4" name="Text 2"/>
          <p:cNvSpPr/>
          <p:nvPr/>
        </p:nvSpPr>
        <p:spPr>
          <a:xfrm>
            <a:off x="837724" y="2910602"/>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goal is to move beyond fixed, predefined reports toward on-demand, AI-driven insights. Using AWS Bedrock for report summarization and LLM-based dynamic report generation, the platform will allow any Lead Architect to generate customized, real-time reports without requiring code changes or developer intervention.</a:t>
            </a:r>
            <a:endParaRPr lang="en-US" sz="1600" dirty="0"/>
          </a:p>
        </p:txBody>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4177546"/>
            <a:ext cx="209431" cy="209431"/>
          </a:xfrm>
          <a:prstGeom prst="rect">
            <a:avLst/>
          </a:prstGeom>
        </p:spPr>
      </p:pic>
      <p:sp>
        <p:nvSpPr>
          <p:cNvPr id="6" name="Shape 3"/>
          <p:cNvSpPr/>
          <p:nvPr/>
        </p:nvSpPr>
        <p:spPr>
          <a:xfrm>
            <a:off x="837724" y="4484370"/>
            <a:ext cx="4178618" cy="22860"/>
          </a:xfrm>
          <a:prstGeom prst="rect">
            <a:avLst/>
          </a:prstGeom>
          <a:solidFill>
            <a:srgbClr val="F20374"/>
          </a:solidFill>
          <a:ln/>
        </p:spPr>
      </p:sp>
      <p:sp>
        <p:nvSpPr>
          <p:cNvPr id="7" name="Text 4"/>
          <p:cNvSpPr/>
          <p:nvPr/>
        </p:nvSpPr>
        <p:spPr>
          <a:xfrm>
            <a:off x="837724" y="4634746"/>
            <a:ext cx="3188613"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Dynamic Report Generation</a:t>
            </a:r>
            <a:endParaRPr lang="en-US" sz="1900" dirty="0"/>
          </a:p>
        </p:txBody>
      </p:sp>
      <p:sp>
        <p:nvSpPr>
          <p:cNvPr id="8" name="Text 5"/>
          <p:cNvSpPr/>
          <p:nvPr/>
        </p:nvSpPr>
        <p:spPr>
          <a:xfrm>
            <a:off x="837724" y="5068372"/>
            <a:ext cx="4178618"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Enabling architects to request and generate tailored reports through natural language queries</a:t>
            </a:r>
            <a:endParaRPr lang="en-US" sz="1600" dirty="0"/>
          </a:p>
        </p:txBody>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5772" y="4177546"/>
            <a:ext cx="209431" cy="209431"/>
          </a:xfrm>
          <a:prstGeom prst="rect">
            <a:avLst/>
          </a:prstGeom>
        </p:spPr>
      </p:pic>
      <p:sp>
        <p:nvSpPr>
          <p:cNvPr id="10" name="Shape 6"/>
          <p:cNvSpPr/>
          <p:nvPr/>
        </p:nvSpPr>
        <p:spPr>
          <a:xfrm>
            <a:off x="5225772" y="4484370"/>
            <a:ext cx="4178737" cy="22860"/>
          </a:xfrm>
          <a:prstGeom prst="rect">
            <a:avLst/>
          </a:prstGeom>
          <a:solidFill>
            <a:srgbClr val="F20374"/>
          </a:solidFill>
          <a:ln/>
        </p:spPr>
      </p:sp>
      <p:sp>
        <p:nvSpPr>
          <p:cNvPr id="11" name="Text 7"/>
          <p:cNvSpPr/>
          <p:nvPr/>
        </p:nvSpPr>
        <p:spPr>
          <a:xfrm>
            <a:off x="5225772" y="4634746"/>
            <a:ext cx="316503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AI-Powered Summarization</a:t>
            </a:r>
            <a:endParaRPr lang="en-US" sz="1900" dirty="0"/>
          </a:p>
        </p:txBody>
      </p:sp>
      <p:sp>
        <p:nvSpPr>
          <p:cNvPr id="12" name="Text 8"/>
          <p:cNvSpPr/>
          <p:nvPr/>
        </p:nvSpPr>
        <p:spPr>
          <a:xfrm>
            <a:off x="5225772" y="5068372"/>
            <a:ext cx="4178737"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Leveraging AWS Bedrock to automatically summarize complex datasets into actionable insights</a:t>
            </a:r>
            <a:endParaRPr lang="en-US" sz="1600" dirty="0"/>
          </a:p>
        </p:txBody>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3940" y="4177546"/>
            <a:ext cx="209431" cy="209431"/>
          </a:xfrm>
          <a:prstGeom prst="rect">
            <a:avLst/>
          </a:prstGeom>
        </p:spPr>
      </p:pic>
      <p:sp>
        <p:nvSpPr>
          <p:cNvPr id="14" name="Shape 9"/>
          <p:cNvSpPr/>
          <p:nvPr/>
        </p:nvSpPr>
        <p:spPr>
          <a:xfrm>
            <a:off x="9613940" y="4484370"/>
            <a:ext cx="4178737" cy="22860"/>
          </a:xfrm>
          <a:prstGeom prst="rect">
            <a:avLst/>
          </a:prstGeom>
          <a:solidFill>
            <a:srgbClr val="F20374"/>
          </a:solidFill>
          <a:ln/>
        </p:spPr>
      </p:sp>
      <p:sp>
        <p:nvSpPr>
          <p:cNvPr id="15" name="Text 10"/>
          <p:cNvSpPr/>
          <p:nvPr/>
        </p:nvSpPr>
        <p:spPr>
          <a:xfrm>
            <a:off x="9613940" y="4634746"/>
            <a:ext cx="261770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Interactive Experience</a:t>
            </a:r>
            <a:endParaRPr lang="en-US" sz="1900" dirty="0"/>
          </a:p>
        </p:txBody>
      </p:sp>
      <p:sp>
        <p:nvSpPr>
          <p:cNvPr id="16" name="Text 11"/>
          <p:cNvSpPr/>
          <p:nvPr/>
        </p:nvSpPr>
        <p:spPr>
          <a:xfrm>
            <a:off x="9613940" y="5068372"/>
            <a:ext cx="4178737"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Creating an adaptive, conversational interface where architects can explore data intuitively and independently</a:t>
            </a:r>
            <a:endParaRPr lang="en-US" sz="1600" dirty="0"/>
          </a:p>
        </p:txBody>
      </p:sp>
      <p:sp>
        <p:nvSpPr>
          <p:cNvPr id="17" name="Text 12"/>
          <p:cNvSpPr/>
          <p:nvPr/>
        </p:nvSpPr>
        <p:spPr>
          <a:xfrm>
            <a:off x="837724" y="6466165"/>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This enhancement is currently in progress as part of our continuous innovation roadmap, transforming Data Explorer from a reporting platform into a self-service, intelligent decision-support system.</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69620" y="529114"/>
            <a:ext cx="3621881" cy="452676"/>
          </a:xfrm>
          <a:prstGeom prst="rect">
            <a:avLst/>
          </a:prstGeom>
          <a:noFill/>
          <a:ln/>
        </p:spPr>
        <p:txBody>
          <a:bodyPr wrap="none" lIns="0" tIns="0" rIns="0" bIns="0" rtlCol="0" anchor="t"/>
          <a:lstStyle/>
          <a:p>
            <a:pPr algn="l" indent="0" marL="0">
              <a:lnSpc>
                <a:spcPts val="3550"/>
              </a:lnSpc>
              <a:buNone/>
            </a:pPr>
            <a:r>
              <a:rPr lang="en-US" sz="2850" b="1" dirty="0">
                <a:solidFill>
                  <a:srgbClr val="FFFFFF"/>
                </a:solidFill>
                <a:latin typeface="Overpass Bold" pitchFamily="34" charset="0"/>
                <a:ea typeface="Overpass Bold" pitchFamily="34" charset="-122"/>
                <a:cs typeface="Overpass Bold" pitchFamily="34" charset="-120"/>
              </a:rPr>
              <a:t>Summary</a:t>
            </a:r>
            <a:endParaRPr lang="en-US" sz="2850" dirty="0"/>
          </a:p>
        </p:txBody>
      </p:sp>
      <p:sp>
        <p:nvSpPr>
          <p:cNvPr id="3" name="Text 1"/>
          <p:cNvSpPr/>
          <p:nvPr/>
        </p:nvSpPr>
        <p:spPr>
          <a:xfrm>
            <a:off x="769620" y="1270397"/>
            <a:ext cx="13091160" cy="307777"/>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Data Explorer is more than a technical achievement — it's a reflection of </a:t>
            </a:r>
            <a:pPr algn="l" indent="0" marL="0">
              <a:lnSpc>
                <a:spcPts val="2400"/>
              </a:lnSpc>
              <a:buNone/>
            </a:pPr>
            <a:r>
              <a:rPr lang="en-US" sz="1500" b="1" dirty="0">
                <a:solidFill>
                  <a:srgbClr val="F20374"/>
                </a:solidFill>
                <a:latin typeface="Overpass" pitchFamily="34" charset="0"/>
                <a:ea typeface="Overpass" pitchFamily="34" charset="-122"/>
                <a:cs typeface="Overpass" pitchFamily="34" charset="-120"/>
              </a:rPr>
              <a:t>leadership</a:t>
            </a:r>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 </a:t>
            </a:r>
            <a:pPr algn="l" indent="0" marL="0">
              <a:lnSpc>
                <a:spcPts val="2400"/>
              </a:lnSpc>
              <a:buNone/>
            </a:pPr>
            <a:r>
              <a:rPr lang="en-US" sz="1500" b="1" dirty="0">
                <a:solidFill>
                  <a:srgbClr val="F20374"/>
                </a:solidFill>
                <a:latin typeface="Overpass" pitchFamily="34" charset="0"/>
                <a:ea typeface="Overpass" pitchFamily="34" charset="-122"/>
                <a:cs typeface="Overpass" pitchFamily="34" charset="-120"/>
              </a:rPr>
              <a:t>innovation</a:t>
            </a:r>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 and </a:t>
            </a:r>
            <a:pPr algn="l" indent="0" marL="0">
              <a:lnSpc>
                <a:spcPts val="2400"/>
              </a:lnSpc>
              <a:buNone/>
            </a:pPr>
            <a:r>
              <a:rPr lang="en-US" sz="1500" b="1" dirty="0">
                <a:solidFill>
                  <a:srgbClr val="F20374"/>
                </a:solidFill>
                <a:latin typeface="Overpass" pitchFamily="34" charset="0"/>
                <a:ea typeface="Overpass" pitchFamily="34" charset="-122"/>
                <a:cs typeface="Overpass" pitchFamily="34" charset="-120"/>
              </a:rPr>
              <a:t>strategic alignment</a:t>
            </a:r>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a:t>
            </a:r>
            <a:endParaRPr lang="en-US" sz="15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9620" y="1794629"/>
            <a:ext cx="481012" cy="481013"/>
          </a:xfrm>
          <a:prstGeom prst="rect">
            <a:avLst/>
          </a:prstGeom>
        </p:spPr>
      </p:pic>
      <p:sp>
        <p:nvSpPr>
          <p:cNvPr id="5" name="Text 2"/>
          <p:cNvSpPr/>
          <p:nvPr/>
        </p:nvSpPr>
        <p:spPr>
          <a:xfrm>
            <a:off x="769620" y="2516148"/>
            <a:ext cx="2263616" cy="28289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Leadership</a:t>
            </a:r>
            <a:endParaRPr lang="en-US" sz="1750" dirty="0"/>
          </a:p>
        </p:txBody>
      </p:sp>
      <p:sp>
        <p:nvSpPr>
          <p:cNvPr id="6" name="Text 3"/>
          <p:cNvSpPr/>
          <p:nvPr/>
        </p:nvSpPr>
        <p:spPr>
          <a:xfrm>
            <a:off x="769620" y="2914412"/>
            <a:ext cx="4203383" cy="61555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Guiding the vision for intelligent data exploration and actionable insights.</a:t>
            </a:r>
            <a:endParaRPr lang="en-US" sz="15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3509" y="1794629"/>
            <a:ext cx="481012" cy="481013"/>
          </a:xfrm>
          <a:prstGeom prst="rect">
            <a:avLst/>
          </a:prstGeom>
        </p:spPr>
      </p:pic>
      <p:sp>
        <p:nvSpPr>
          <p:cNvPr id="8" name="Text 4"/>
          <p:cNvSpPr/>
          <p:nvPr/>
        </p:nvSpPr>
        <p:spPr>
          <a:xfrm>
            <a:off x="5213509" y="2516148"/>
            <a:ext cx="2263616" cy="28289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Innovation</a:t>
            </a:r>
            <a:endParaRPr lang="en-US" sz="1750" dirty="0"/>
          </a:p>
        </p:txBody>
      </p:sp>
      <p:sp>
        <p:nvSpPr>
          <p:cNvPr id="9" name="Text 5"/>
          <p:cNvSpPr/>
          <p:nvPr/>
        </p:nvSpPr>
        <p:spPr>
          <a:xfrm>
            <a:off x="5213509" y="2914412"/>
            <a:ext cx="4203383" cy="61555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Integrating AI and LLM capabilities for dynamic and interactive data reporting.</a:t>
            </a:r>
            <a:endParaRPr lang="en-US" sz="15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7398" y="1794629"/>
            <a:ext cx="481012" cy="481013"/>
          </a:xfrm>
          <a:prstGeom prst="rect">
            <a:avLst/>
          </a:prstGeom>
        </p:spPr>
      </p:pic>
      <p:sp>
        <p:nvSpPr>
          <p:cNvPr id="11" name="Text 6"/>
          <p:cNvSpPr/>
          <p:nvPr/>
        </p:nvSpPr>
        <p:spPr>
          <a:xfrm>
            <a:off x="9657398" y="2516148"/>
            <a:ext cx="2263616" cy="28289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Strategic Alignment</a:t>
            </a:r>
            <a:endParaRPr lang="en-US" sz="1750" dirty="0"/>
          </a:p>
        </p:txBody>
      </p:sp>
      <p:sp>
        <p:nvSpPr>
          <p:cNvPr id="12" name="Text 7"/>
          <p:cNvSpPr/>
          <p:nvPr/>
        </p:nvSpPr>
        <p:spPr>
          <a:xfrm>
            <a:off x="9657398" y="2914412"/>
            <a:ext cx="4203383" cy="61555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Ensuring data initiatives support overarching business objectives and growth.</a:t>
            </a:r>
            <a:endParaRPr lang="en-US" sz="1500" dirty="0"/>
          </a:p>
        </p:txBody>
      </p:sp>
      <p:sp>
        <p:nvSpPr>
          <p:cNvPr id="13" name="Text 8"/>
          <p:cNvSpPr/>
          <p:nvPr/>
        </p:nvSpPr>
        <p:spPr>
          <a:xfrm>
            <a:off x="769620" y="3746421"/>
            <a:ext cx="13091160" cy="61555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By turning raw data into a trusted strategic asset, Data Explorer continues to shape the future of data governance — enabling smarter decisions, stronger alignment, and sustained innovation across the enterprise.</a:t>
            </a:r>
            <a:endParaRPr lang="en-US" sz="1500" dirty="0"/>
          </a:p>
        </p:txBody>
      </p:sp>
      <p:pic>
        <p:nvPicPr>
          <p:cNvPr id="14" name="Image 3" descr="preencoded.png">    </p:cNvPr>
          <p:cNvPicPr>
            <a:picLocks noChangeAspect="1"/>
          </p:cNvPicPr>
          <p:nvPr/>
        </p:nvPicPr>
        <p:blipFill>
          <a:blip r:embed="rId7"/>
          <a:stretch>
            <a:fillRect/>
          </a:stretch>
        </p:blipFill>
        <p:spPr>
          <a:xfrm>
            <a:off x="769620" y="4578429"/>
            <a:ext cx="4363641" cy="769620"/>
          </a:xfrm>
          <a:prstGeom prst="rect">
            <a:avLst/>
          </a:prstGeom>
        </p:spPr>
      </p:pic>
      <p:sp>
        <p:nvSpPr>
          <p:cNvPr id="15" name="Text 9"/>
          <p:cNvSpPr/>
          <p:nvPr/>
        </p:nvSpPr>
        <p:spPr>
          <a:xfrm>
            <a:off x="962025" y="5540454"/>
            <a:ext cx="3692485" cy="28289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From Fragmentation to Intelligence</a:t>
            </a:r>
            <a:endParaRPr lang="en-US" sz="1750" dirty="0"/>
          </a:p>
        </p:txBody>
      </p:sp>
      <p:pic>
        <p:nvPicPr>
          <p:cNvPr id="16" name="Image 4" descr="preencoded.png">    </p:cNvPr>
          <p:cNvPicPr>
            <a:picLocks noChangeAspect="1"/>
          </p:cNvPicPr>
          <p:nvPr/>
        </p:nvPicPr>
        <p:blipFill>
          <a:blip r:embed="rId8"/>
          <a:stretch>
            <a:fillRect/>
          </a:stretch>
        </p:blipFill>
        <p:spPr>
          <a:xfrm>
            <a:off x="5133261" y="4578429"/>
            <a:ext cx="4363760" cy="769620"/>
          </a:xfrm>
          <a:prstGeom prst="rect">
            <a:avLst/>
          </a:prstGeom>
        </p:spPr>
      </p:pic>
      <p:sp>
        <p:nvSpPr>
          <p:cNvPr id="17" name="Text 10"/>
          <p:cNvSpPr/>
          <p:nvPr/>
        </p:nvSpPr>
        <p:spPr>
          <a:xfrm>
            <a:off x="5325666" y="5540454"/>
            <a:ext cx="2851904" cy="28289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From Manual to Automated</a:t>
            </a:r>
            <a:endParaRPr lang="en-US" sz="1750" dirty="0"/>
          </a:p>
        </p:txBody>
      </p:sp>
      <p:pic>
        <p:nvPicPr>
          <p:cNvPr id="18" name="Image 5" descr="preencoded.png">    </p:cNvPr>
          <p:cNvPicPr>
            <a:picLocks noChangeAspect="1"/>
          </p:cNvPicPr>
          <p:nvPr/>
        </p:nvPicPr>
        <p:blipFill>
          <a:blip r:embed="rId9"/>
          <a:stretch>
            <a:fillRect/>
          </a:stretch>
        </p:blipFill>
        <p:spPr>
          <a:xfrm>
            <a:off x="9497020" y="4578429"/>
            <a:ext cx="4363641" cy="769620"/>
          </a:xfrm>
          <a:prstGeom prst="rect">
            <a:avLst/>
          </a:prstGeom>
        </p:spPr>
      </p:pic>
      <p:sp>
        <p:nvSpPr>
          <p:cNvPr id="19" name="Text 11"/>
          <p:cNvSpPr/>
          <p:nvPr/>
        </p:nvSpPr>
        <p:spPr>
          <a:xfrm>
            <a:off x="9689425" y="5540454"/>
            <a:ext cx="2517219" cy="282893"/>
          </a:xfrm>
          <a:prstGeom prst="rect">
            <a:avLst/>
          </a:prstGeom>
          <a:noFill/>
          <a:ln/>
        </p:spPr>
        <p:txBody>
          <a:bodyPr wrap="none" lIns="0" tIns="0" rIns="0" bIns="0" rtlCol="0" anchor="t"/>
          <a:lstStyle/>
          <a:p>
            <a:pPr algn="l" indent="0" marL="0">
              <a:lnSpc>
                <a:spcPts val="2200"/>
              </a:lnSpc>
              <a:buNone/>
            </a:pPr>
            <a:r>
              <a:rPr lang="en-US" sz="1750" b="1" dirty="0">
                <a:solidFill>
                  <a:srgbClr val="E5E0DF"/>
                </a:solidFill>
                <a:latin typeface="Overpass Bold" pitchFamily="34" charset="0"/>
                <a:ea typeface="Overpass Bold" pitchFamily="34" charset="-122"/>
                <a:cs typeface="Overpass Bold" pitchFamily="34" charset="-120"/>
              </a:rPr>
              <a:t>From Isolated to Unified</a:t>
            </a:r>
            <a:endParaRPr lang="en-US" sz="1750" dirty="0"/>
          </a:p>
        </p:txBody>
      </p:sp>
      <p:sp>
        <p:nvSpPr>
          <p:cNvPr id="20" name="Shape 12"/>
          <p:cNvSpPr/>
          <p:nvPr/>
        </p:nvSpPr>
        <p:spPr>
          <a:xfrm>
            <a:off x="769620" y="6232208"/>
            <a:ext cx="13091160" cy="1469231"/>
          </a:xfrm>
          <a:prstGeom prst="roundRect">
            <a:avLst>
              <a:gd name="adj" fmla="val 5500"/>
            </a:avLst>
          </a:prstGeom>
          <a:solidFill>
            <a:srgbClr val="252222">
              <a:alpha val="95000"/>
            </a:srgbClr>
          </a:solidFill>
          <a:ln w="22860">
            <a:solidFill>
              <a:srgbClr val="971B55"/>
            </a:solidFill>
            <a:prstDash val="solid"/>
          </a:ln>
        </p:spPr>
      </p:sp>
      <p:pic>
        <p:nvPicPr>
          <p:cNvPr id="21" name="Image 6" descr="preencoded.png">    </p:cNvPr>
          <p:cNvPicPr>
            <a:picLocks noChangeAspect="1"/>
          </p:cNvPicPr>
          <p:nvPr/>
        </p:nvPicPr>
        <p:blipFill>
          <a:blip r:embed="rId10"/>
          <a:stretch>
            <a:fillRect/>
          </a:stretch>
        </p:blipFill>
        <p:spPr>
          <a:xfrm>
            <a:off x="677108" y="6139696"/>
            <a:ext cx="230862" cy="230862"/>
          </a:xfrm>
          <a:prstGeom prst="rect">
            <a:avLst/>
          </a:prstGeom>
        </p:spPr>
      </p:pic>
      <p:pic>
        <p:nvPicPr>
          <p:cNvPr id="22" name="Image 7" descr="preencoded.png">    </p:cNvPr>
          <p:cNvPicPr>
            <a:picLocks noChangeAspect="1"/>
          </p:cNvPicPr>
          <p:nvPr/>
        </p:nvPicPr>
        <p:blipFill>
          <a:blip r:embed="rId11"/>
          <a:stretch>
            <a:fillRect/>
          </a:stretch>
        </p:blipFill>
        <p:spPr>
          <a:xfrm>
            <a:off x="13722429" y="7563088"/>
            <a:ext cx="230862" cy="230862"/>
          </a:xfrm>
          <a:prstGeom prst="rect">
            <a:avLst/>
          </a:prstGeom>
        </p:spPr>
      </p:pic>
      <p:sp>
        <p:nvSpPr>
          <p:cNvPr id="23" name="Text 13"/>
          <p:cNvSpPr/>
          <p:nvPr/>
        </p:nvSpPr>
        <p:spPr>
          <a:xfrm>
            <a:off x="1369695" y="6659047"/>
            <a:ext cx="12179618" cy="61555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Overpass" pitchFamily="34" charset="0"/>
                <a:ea typeface="Overpass" pitchFamily="34" charset="-122"/>
                <a:cs typeface="Overpass" pitchFamily="34" charset="-120"/>
              </a:rPr>
              <a:t>"From fragmentation to intelligence, from manual to automated, from isolated to unified — Data Explorer represents the transformational power of architectural vision combined with technical execution excellence."</a:t>
            </a:r>
            <a:endParaRPr lang="en-US" sz="1500" dirty="0"/>
          </a:p>
        </p:txBody>
      </p:sp>
      <p:sp>
        <p:nvSpPr>
          <p:cNvPr id="24" name="Shape 14"/>
          <p:cNvSpPr/>
          <p:nvPr/>
        </p:nvSpPr>
        <p:spPr>
          <a:xfrm>
            <a:off x="1081088" y="6659047"/>
            <a:ext cx="22860" cy="615553"/>
          </a:xfrm>
          <a:prstGeom prst="rect">
            <a:avLst/>
          </a:prstGeom>
          <a:solidFill>
            <a:srgbClr val="F20374"/>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122998"/>
            <a:ext cx="7468553" cy="1847731"/>
          </a:xfrm>
          <a:prstGeom prst="rect">
            <a:avLst/>
          </a:prstGeom>
          <a:noFill/>
          <a:ln/>
        </p:spPr>
        <p:txBody>
          <a:bodyPr wrap="square" lIns="0" tIns="0" rIns="0" bIns="0" rtlCol="0" anchor="t"/>
          <a:lstStyle/>
          <a:p>
            <a:pPr algn="l" indent="0" marL="0">
              <a:lnSpc>
                <a:spcPts val="4850"/>
              </a:lnSpc>
              <a:buNone/>
            </a:pPr>
            <a:r>
              <a:rPr lang="en-US" sz="3850" b="1" dirty="0">
                <a:solidFill>
                  <a:srgbClr val="FFFFFF"/>
                </a:solidFill>
                <a:latin typeface="Overpass Bold" pitchFamily="34" charset="0"/>
                <a:ea typeface="Overpass Bold" pitchFamily="34" charset="-122"/>
                <a:cs typeface="Overpass Bold" pitchFamily="34" charset="-120"/>
              </a:rPr>
              <a:t>The Challenge: Data Fragmented Across Disparate Systems</a:t>
            </a:r>
            <a:endParaRPr lang="en-US" sz="3850" dirty="0"/>
          </a:p>
        </p:txBody>
      </p:sp>
      <p:sp>
        <p:nvSpPr>
          <p:cNvPr id="4" name="Text 1"/>
          <p:cNvSpPr/>
          <p:nvPr/>
        </p:nvSpPr>
        <p:spPr>
          <a:xfrm>
            <a:off x="837724" y="3284815"/>
            <a:ext cx="7468553" cy="134016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data needed to evaluate applications was scattered across multiple systems — Jira, Service First, LCT, AWS billing reports, and others. Each system told only part of the story, leaving architects to manually connect the dots just to build a complete picture of a single application.</a:t>
            </a:r>
            <a:endParaRPr lang="en-US" sz="1600" dirty="0"/>
          </a:p>
        </p:txBody>
      </p:sp>
      <p:sp>
        <p:nvSpPr>
          <p:cNvPr id="5" name="Text 2"/>
          <p:cNvSpPr/>
          <p:nvPr/>
        </p:nvSpPr>
        <p:spPr>
          <a:xfrm>
            <a:off x="837724" y="4860608"/>
            <a:ext cx="7468553"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This fragmentation created operational inefficiency and hindered effective governance. Without a unified view, decisions were delayed, some reporting was inconsistent, and confidence in the accuracy of information suffered. Every architect faced the same challenge — constructing a cohesive understanding from disconnected data sources.</a:t>
            </a:r>
            <a:endParaRPr lang="en-US" sz="1600" dirty="0"/>
          </a:p>
        </p:txBody>
      </p:sp>
      <p:sp>
        <p:nvSpPr>
          <p:cNvPr id="6" name="Text 3"/>
          <p:cNvSpPr/>
          <p:nvPr/>
        </p:nvSpPr>
        <p:spPr>
          <a:xfrm>
            <a:off x="837724" y="6771442"/>
            <a:ext cx="7468553" cy="335042"/>
          </a:xfrm>
          <a:prstGeom prst="rect">
            <a:avLst/>
          </a:prstGeom>
          <a:noFill/>
          <a:ln/>
        </p:spPr>
        <p:txBody>
          <a:bodyPr wrap="none" lIns="0" tIns="0" rIns="0" bIns="0" rtlCol="0" anchor="t"/>
          <a:lstStyle/>
          <a:p>
            <a:pPr algn="l" indent="0" marL="0">
              <a:lnSpc>
                <a:spcPts val="2600"/>
              </a:lnSpc>
              <a:buNone/>
            </a:pP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4379" y="810220"/>
            <a:ext cx="4379238" cy="547330"/>
          </a:xfrm>
          <a:prstGeom prst="rect">
            <a:avLst/>
          </a:prstGeom>
          <a:noFill/>
          <a:ln/>
        </p:spPr>
        <p:txBody>
          <a:bodyPr wrap="none" lIns="0" tIns="0" rIns="0" bIns="0" rtlCol="0" anchor="t"/>
          <a:lstStyle/>
          <a:p>
            <a:pPr algn="l" indent="0" marL="0">
              <a:lnSpc>
                <a:spcPts val="4300"/>
              </a:lnSpc>
              <a:buNone/>
            </a:pPr>
            <a:r>
              <a:rPr lang="en-US" sz="3400" b="1" dirty="0">
                <a:solidFill>
                  <a:srgbClr val="FFFFFF"/>
                </a:solidFill>
                <a:latin typeface="Overpass Bold" pitchFamily="34" charset="0"/>
                <a:ea typeface="Overpass Bold" pitchFamily="34" charset="-122"/>
                <a:cs typeface="Overpass Bold" pitchFamily="34" charset="-120"/>
              </a:rPr>
              <a:t>The Challenge</a:t>
            </a:r>
            <a:endParaRPr lang="en-US" sz="3400" dirty="0"/>
          </a:p>
        </p:txBody>
      </p:sp>
      <p:sp>
        <p:nvSpPr>
          <p:cNvPr id="3" name="Text 1"/>
          <p:cNvSpPr/>
          <p:nvPr/>
        </p:nvSpPr>
        <p:spPr>
          <a:xfrm>
            <a:off x="744379" y="1636633"/>
            <a:ext cx="13141643" cy="595313"/>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Our CTO organization faced significant hurdles due to fragmented data and operational silos, leading to a complex and inefficient environment. This fragmentation manifested in several critical areas:</a:t>
            </a:r>
            <a:endParaRPr lang="en-US" sz="1450" dirty="0"/>
          </a:p>
        </p:txBody>
      </p:sp>
      <p:sp>
        <p:nvSpPr>
          <p:cNvPr id="4" name="Shape 2"/>
          <p:cNvSpPr/>
          <p:nvPr/>
        </p:nvSpPr>
        <p:spPr>
          <a:xfrm>
            <a:off x="744379" y="2441258"/>
            <a:ext cx="6477714" cy="1993702"/>
          </a:xfrm>
          <a:prstGeom prst="roundRect">
            <a:avLst>
              <a:gd name="adj" fmla="val 3921"/>
            </a:avLst>
          </a:prstGeom>
          <a:solidFill>
            <a:srgbClr val="252222">
              <a:alpha val="95000"/>
            </a:srgbClr>
          </a:solidFill>
          <a:ln w="22860">
            <a:solidFill>
              <a:srgbClr val="971B55"/>
            </a:solidFill>
            <a:prstDash val="solid"/>
          </a:ln>
        </p:spPr>
      </p:sp>
      <p:sp>
        <p:nvSpPr>
          <p:cNvPr id="5" name="Text 3"/>
          <p:cNvSpPr/>
          <p:nvPr/>
        </p:nvSpPr>
        <p:spPr>
          <a:xfrm>
            <a:off x="953333" y="2650212"/>
            <a:ext cx="4878229" cy="273606"/>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Inefficient Workflows &amp; Operational Inefficiency</a:t>
            </a:r>
            <a:endParaRPr lang="en-US" sz="1700" dirty="0"/>
          </a:p>
        </p:txBody>
      </p:sp>
      <p:sp>
        <p:nvSpPr>
          <p:cNvPr id="6" name="Text 4"/>
          <p:cNvSpPr/>
          <p:nvPr/>
        </p:nvSpPr>
        <p:spPr>
          <a:xfrm>
            <a:off x="953333" y="3035379"/>
            <a:ext cx="6059805" cy="1190625"/>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Navigating disparate systems like </a:t>
            </a:r>
            <a:pPr algn="l" indent="0" marL="0">
              <a:lnSpc>
                <a:spcPts val="2300"/>
              </a:lnSpc>
              <a:buNone/>
            </a:pPr>
            <a:r>
              <a:rPr lang="en-US" sz="1450" b="1" dirty="0">
                <a:solidFill>
                  <a:srgbClr val="E5E0DF"/>
                </a:solidFill>
                <a:latin typeface="Overpass" pitchFamily="34" charset="0"/>
                <a:ea typeface="Overpass" pitchFamily="34" charset="-122"/>
                <a:cs typeface="Overpass" pitchFamily="34" charset="-120"/>
              </a:rPr>
              <a:t>Jira, Service First, LCT,</a:t>
            </a:r>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 and </a:t>
            </a:r>
            <a:pPr algn="l" indent="0" marL="0">
              <a:lnSpc>
                <a:spcPts val="2300"/>
              </a:lnSpc>
              <a:buNone/>
            </a:pPr>
            <a:r>
              <a:rPr lang="en-US" sz="1450" b="1" dirty="0">
                <a:solidFill>
                  <a:srgbClr val="E5E0DF"/>
                </a:solidFill>
                <a:latin typeface="Overpass" pitchFamily="34" charset="0"/>
                <a:ea typeface="Overpass" pitchFamily="34" charset="-122"/>
                <a:cs typeface="Overpass" pitchFamily="34" charset="-120"/>
              </a:rPr>
              <a:t>AWS billing reports</a:t>
            </a:r>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 for data collection wastes time and creates cumbersome workflows. This directly leads to operational inefficiency, hindering overall flow and requiring manual collation and interpretation.</a:t>
            </a:r>
            <a:endParaRPr lang="en-US" sz="1450" dirty="0"/>
          </a:p>
        </p:txBody>
      </p:sp>
      <p:sp>
        <p:nvSpPr>
          <p:cNvPr id="7" name="Shape 5"/>
          <p:cNvSpPr/>
          <p:nvPr/>
        </p:nvSpPr>
        <p:spPr>
          <a:xfrm>
            <a:off x="7408188" y="2441258"/>
            <a:ext cx="6477833" cy="1993702"/>
          </a:xfrm>
          <a:prstGeom prst="roundRect">
            <a:avLst>
              <a:gd name="adj" fmla="val 3921"/>
            </a:avLst>
          </a:prstGeom>
          <a:solidFill>
            <a:srgbClr val="252222">
              <a:alpha val="95000"/>
            </a:srgbClr>
          </a:solidFill>
          <a:ln w="22860">
            <a:solidFill>
              <a:srgbClr val="971B55"/>
            </a:solidFill>
            <a:prstDash val="solid"/>
          </a:ln>
        </p:spPr>
      </p:sp>
      <p:sp>
        <p:nvSpPr>
          <p:cNvPr id="8" name="Text 6"/>
          <p:cNvSpPr/>
          <p:nvPr/>
        </p:nvSpPr>
        <p:spPr>
          <a:xfrm>
            <a:off x="7617143" y="2650212"/>
            <a:ext cx="4806672" cy="273606"/>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Reduced Productivity &amp; Governance Hindrance</a:t>
            </a:r>
            <a:endParaRPr lang="en-US" sz="1700" dirty="0"/>
          </a:p>
        </p:txBody>
      </p:sp>
      <p:sp>
        <p:nvSpPr>
          <p:cNvPr id="9" name="Text 7"/>
          <p:cNvSpPr/>
          <p:nvPr/>
        </p:nvSpPr>
        <p:spPr>
          <a:xfrm>
            <a:off x="7617143" y="3035379"/>
            <a:ext cx="6059924" cy="1190625"/>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The absence of a unified data view from these varied sources significantly impacts team efficiency and output. Crucially, this scattered data hinders effective governance, making it difficult to maintain consistent reporting and strategic oversight across the enterprise.</a:t>
            </a:r>
            <a:endParaRPr lang="en-US" sz="1450" dirty="0"/>
          </a:p>
        </p:txBody>
      </p:sp>
      <p:sp>
        <p:nvSpPr>
          <p:cNvPr id="10" name="Shape 8"/>
          <p:cNvSpPr/>
          <p:nvPr/>
        </p:nvSpPr>
        <p:spPr>
          <a:xfrm>
            <a:off x="744379" y="4621054"/>
            <a:ext cx="6477714" cy="1993702"/>
          </a:xfrm>
          <a:prstGeom prst="roundRect">
            <a:avLst>
              <a:gd name="adj" fmla="val 3921"/>
            </a:avLst>
          </a:prstGeom>
          <a:solidFill>
            <a:srgbClr val="252222">
              <a:alpha val="95000"/>
            </a:srgbClr>
          </a:solidFill>
          <a:ln w="22860">
            <a:solidFill>
              <a:srgbClr val="971B55"/>
            </a:solidFill>
            <a:prstDash val="solid"/>
          </a:ln>
        </p:spPr>
      </p:sp>
      <p:sp>
        <p:nvSpPr>
          <p:cNvPr id="11" name="Text 9"/>
          <p:cNvSpPr/>
          <p:nvPr/>
        </p:nvSpPr>
        <p:spPr>
          <a:xfrm>
            <a:off x="953333" y="4830008"/>
            <a:ext cx="4702016" cy="273606"/>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Decision-Making Delays &amp; Isolated Operations</a:t>
            </a:r>
            <a:endParaRPr lang="en-US" sz="1700" dirty="0"/>
          </a:p>
        </p:txBody>
      </p:sp>
      <p:sp>
        <p:nvSpPr>
          <p:cNvPr id="12" name="Text 10"/>
          <p:cNvSpPr/>
          <p:nvPr/>
        </p:nvSpPr>
        <p:spPr>
          <a:xfrm>
            <a:off x="953333" y="5215176"/>
            <a:ext cx="6059805" cy="1190625"/>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Scattered and incomplete information across multiple platforms leads to deferred decisions, errors, and suboptimal outcomes, compromising organizational agility. Furthermore, this fragmentation results in isolated operations, preventing a holistic view of our technology landscape.</a:t>
            </a:r>
            <a:endParaRPr lang="en-US" sz="1450" dirty="0"/>
          </a:p>
        </p:txBody>
      </p:sp>
      <p:sp>
        <p:nvSpPr>
          <p:cNvPr id="13" name="Shape 11"/>
          <p:cNvSpPr/>
          <p:nvPr/>
        </p:nvSpPr>
        <p:spPr>
          <a:xfrm>
            <a:off x="7408188" y="4621054"/>
            <a:ext cx="6477833" cy="1993702"/>
          </a:xfrm>
          <a:prstGeom prst="roundRect">
            <a:avLst>
              <a:gd name="adj" fmla="val 3921"/>
            </a:avLst>
          </a:prstGeom>
          <a:solidFill>
            <a:srgbClr val="252222">
              <a:alpha val="95000"/>
            </a:srgbClr>
          </a:solidFill>
          <a:ln w="22860">
            <a:solidFill>
              <a:srgbClr val="971B55"/>
            </a:solidFill>
            <a:prstDash val="solid"/>
          </a:ln>
        </p:spPr>
      </p:sp>
      <p:sp>
        <p:nvSpPr>
          <p:cNvPr id="14" name="Text 12"/>
          <p:cNvSpPr/>
          <p:nvPr/>
        </p:nvSpPr>
        <p:spPr>
          <a:xfrm>
            <a:off x="7617143" y="4830008"/>
            <a:ext cx="3041213" cy="273606"/>
          </a:xfrm>
          <a:prstGeom prst="rect">
            <a:avLst/>
          </a:prstGeom>
          <a:noFill/>
          <a:ln/>
        </p:spPr>
        <p:txBody>
          <a:bodyPr wrap="none" lIns="0" tIns="0" rIns="0" bIns="0" rtlCol="0" anchor="t"/>
          <a:lstStyle/>
          <a:p>
            <a:pPr algn="l" indent="0" marL="0">
              <a:lnSpc>
                <a:spcPts val="2150"/>
              </a:lnSpc>
              <a:buNone/>
            </a:pPr>
            <a:r>
              <a:rPr lang="en-US" sz="1700" b="1" dirty="0">
                <a:solidFill>
                  <a:srgbClr val="E5E0DF"/>
                </a:solidFill>
                <a:latin typeface="Overpass Bold" pitchFamily="34" charset="0"/>
                <a:ea typeface="Overpass Bold" pitchFamily="34" charset="-122"/>
                <a:cs typeface="Overpass Bold" pitchFamily="34" charset="-120"/>
              </a:rPr>
              <a:t>Increased Training Overheads</a:t>
            </a:r>
            <a:endParaRPr lang="en-US" sz="1700" dirty="0"/>
          </a:p>
        </p:txBody>
      </p:sp>
      <p:sp>
        <p:nvSpPr>
          <p:cNvPr id="15" name="Text 13"/>
          <p:cNvSpPr/>
          <p:nvPr/>
        </p:nvSpPr>
        <p:spPr>
          <a:xfrm>
            <a:off x="7617143" y="5215176"/>
            <a:ext cx="6059924" cy="1190625"/>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The need for teams to master multiple, disconnected platforms adds considerable complexity. This elongates the learning curve for existing staff and reduces onboarding efficiency for new team members, costing valuable time and resources.</a:t>
            </a:r>
            <a:endParaRPr lang="en-US" sz="1450" dirty="0"/>
          </a:p>
        </p:txBody>
      </p:sp>
      <p:sp>
        <p:nvSpPr>
          <p:cNvPr id="16" name="Text 14"/>
          <p:cNvSpPr/>
          <p:nvPr/>
        </p:nvSpPr>
        <p:spPr>
          <a:xfrm>
            <a:off x="744379" y="6824067"/>
            <a:ext cx="13141643" cy="595313"/>
          </a:xfrm>
          <a:prstGeom prst="rect">
            <a:avLst/>
          </a:prstGeom>
          <a:noFill/>
          <a:ln/>
        </p:spPr>
        <p:txBody>
          <a:bodyPr wrap="square" lIns="0" tIns="0" rIns="0" bIns="0" rtlCol="0" anchor="t"/>
          <a:lstStyle/>
          <a:p>
            <a:pPr algn="l" indent="0" marL="0">
              <a:lnSpc>
                <a:spcPts val="2300"/>
              </a:lnSpc>
              <a:buNone/>
            </a:pPr>
            <a:r>
              <a:rPr lang="en-US" sz="1450" dirty="0">
                <a:solidFill>
                  <a:srgbClr val="E5E0DF"/>
                </a:solidFill>
                <a:latin typeface="Overpass" pitchFamily="34" charset="0"/>
                <a:ea typeface="Overpass" pitchFamily="34" charset="-122"/>
                <a:cs typeface="Overpass" pitchFamily="34" charset="-120"/>
              </a:rPr>
              <a:t>To address these critical challenges, I initiated the development of a powerful tool designed to integrate data from diverse sources. Our primary objective is to simplify CTO architect workflows by providing easier, centralized access to data for comprehensive analysis.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2266712"/>
            <a:ext cx="12954952" cy="3696176"/>
          </a:xfrm>
          <a:prstGeom prst="rect">
            <a:avLst/>
          </a:prstGeom>
          <a:noFill/>
          <a:ln/>
        </p:spPr>
        <p:txBody>
          <a:bodyPr wrap="square" lIns="0" tIns="0" rIns="0" bIns="0" rtlCol="0" anchor="t"/>
          <a:lstStyle/>
          <a:p>
            <a:pPr algn="l" indent="0" marL="0">
              <a:lnSpc>
                <a:spcPts val="9700"/>
              </a:lnSpc>
              <a:buNone/>
            </a:pPr>
            <a:r>
              <a:rPr lang="en-US" sz="7750" b="1" dirty="0">
                <a:solidFill>
                  <a:srgbClr val="FFFFFF"/>
                </a:solidFill>
                <a:latin typeface="Overpass Bold" pitchFamily="34" charset="0"/>
                <a:ea typeface="Overpass Bold" pitchFamily="34" charset="-122"/>
                <a:cs typeface="Overpass Bold" pitchFamily="34" charset="-120"/>
              </a:rPr>
              <a:t>The Problem Wasn't Lack of Data—It Was Lack of Integration</a:t>
            </a:r>
            <a:endParaRPr lang="en-US" sz="7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06410" y="714970"/>
            <a:ext cx="5482114" cy="592931"/>
          </a:xfrm>
          <a:prstGeom prst="rect">
            <a:avLst/>
          </a:prstGeom>
          <a:noFill/>
          <a:ln/>
        </p:spPr>
        <p:txBody>
          <a:bodyPr wrap="none" lIns="0" tIns="0" rIns="0" bIns="0" rtlCol="0" anchor="t"/>
          <a:lstStyle/>
          <a:p>
            <a:pPr algn="l" indent="0" marL="0">
              <a:lnSpc>
                <a:spcPts val="4650"/>
              </a:lnSpc>
              <a:buNone/>
            </a:pPr>
            <a:r>
              <a:rPr lang="en-US" sz="3700" b="1" dirty="0">
                <a:solidFill>
                  <a:srgbClr val="FFFFFF"/>
                </a:solidFill>
                <a:latin typeface="Overpass Bold" pitchFamily="34" charset="0"/>
                <a:ea typeface="Overpass Bold" pitchFamily="34" charset="-122"/>
                <a:cs typeface="Overpass Bold" pitchFamily="34" charset="-120"/>
              </a:rPr>
              <a:t>Assessment and Insights</a:t>
            </a:r>
            <a:endParaRPr lang="en-US" sz="3700" dirty="0"/>
          </a:p>
        </p:txBody>
      </p:sp>
      <p:sp>
        <p:nvSpPr>
          <p:cNvPr id="3" name="Text 1"/>
          <p:cNvSpPr/>
          <p:nvPr/>
        </p:nvSpPr>
        <p:spPr>
          <a:xfrm>
            <a:off x="806410" y="1610320"/>
            <a:ext cx="13017579" cy="967264"/>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Once I understood the scale of the problem, I set out to assess just how deep the fragmentation ran. I began by engaging with architects, Leadership team, delivery leads, and reporting teams across the CTO organization to map out how data was being used — and, more importantly, where it was breaking down.</a:t>
            </a:r>
            <a:endParaRPr lang="en-US" sz="1550" dirty="0"/>
          </a:p>
        </p:txBody>
      </p:sp>
      <p:sp>
        <p:nvSpPr>
          <p:cNvPr id="4" name="Shape 2"/>
          <p:cNvSpPr/>
          <p:nvPr/>
        </p:nvSpPr>
        <p:spPr>
          <a:xfrm>
            <a:off x="806410" y="3106817"/>
            <a:ext cx="6407944" cy="1790700"/>
          </a:xfrm>
          <a:prstGeom prst="roundRect">
            <a:avLst>
              <a:gd name="adj" fmla="val 6128"/>
            </a:avLst>
          </a:prstGeom>
          <a:solidFill>
            <a:srgbClr val="252222">
              <a:alpha val="95000"/>
            </a:srgbClr>
          </a:solidFill>
          <a:ln/>
        </p:spPr>
      </p:sp>
      <p:sp>
        <p:nvSpPr>
          <p:cNvPr id="5" name="Shape 3"/>
          <p:cNvSpPr/>
          <p:nvPr/>
        </p:nvSpPr>
        <p:spPr>
          <a:xfrm>
            <a:off x="806410" y="3083957"/>
            <a:ext cx="6407944" cy="91440"/>
          </a:xfrm>
          <a:prstGeom prst="roundRect">
            <a:avLst>
              <a:gd name="adj" fmla="val 92607"/>
            </a:avLst>
          </a:prstGeom>
          <a:solidFill>
            <a:srgbClr val="F20374"/>
          </a:solidFill>
          <a:ln/>
        </p:spPr>
      </p:sp>
      <p:sp>
        <p:nvSpPr>
          <p:cNvPr id="6" name="Shape 4"/>
          <p:cNvSpPr/>
          <p:nvPr/>
        </p:nvSpPr>
        <p:spPr>
          <a:xfrm>
            <a:off x="3707963" y="2804398"/>
            <a:ext cx="604837" cy="604838"/>
          </a:xfrm>
          <a:prstGeom prst="roundRect">
            <a:avLst>
              <a:gd name="adj" fmla="val 151181"/>
            </a:avLst>
          </a:prstGeom>
          <a:solidFill>
            <a:srgbClr val="F20374"/>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89415" y="2985849"/>
            <a:ext cx="241935" cy="241935"/>
          </a:xfrm>
          <a:prstGeom prst="rect">
            <a:avLst/>
          </a:prstGeom>
        </p:spPr>
      </p:pic>
      <p:sp>
        <p:nvSpPr>
          <p:cNvPr id="8" name="Text 5"/>
          <p:cNvSpPr/>
          <p:nvPr/>
        </p:nvSpPr>
        <p:spPr>
          <a:xfrm>
            <a:off x="1030843" y="3610808"/>
            <a:ext cx="2371963" cy="296466"/>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Overpass Bold" pitchFamily="34" charset="0"/>
                <a:ea typeface="Overpass Bold" pitchFamily="34" charset="-122"/>
                <a:cs typeface="Overpass Bold" pitchFamily="34" charset="-120"/>
              </a:rPr>
              <a:t>Discovery Phase</a:t>
            </a:r>
            <a:endParaRPr lang="en-US" sz="1850" dirty="0"/>
          </a:p>
        </p:txBody>
      </p:sp>
      <p:sp>
        <p:nvSpPr>
          <p:cNvPr id="9" name="Text 6"/>
          <p:cNvSpPr/>
          <p:nvPr/>
        </p:nvSpPr>
        <p:spPr>
          <a:xfrm>
            <a:off x="1030843" y="4028242"/>
            <a:ext cx="5959078" cy="644843"/>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Mapped data usage patterns across architect teams, identifying pain points and manual workflows that created bottlenecks.</a:t>
            </a:r>
            <a:endParaRPr lang="en-US" sz="1550" dirty="0"/>
          </a:p>
        </p:txBody>
      </p:sp>
      <p:sp>
        <p:nvSpPr>
          <p:cNvPr id="10" name="Shape 7"/>
          <p:cNvSpPr/>
          <p:nvPr/>
        </p:nvSpPr>
        <p:spPr>
          <a:xfrm>
            <a:off x="7415927" y="3106817"/>
            <a:ext cx="6408063" cy="1790700"/>
          </a:xfrm>
          <a:prstGeom prst="roundRect">
            <a:avLst>
              <a:gd name="adj" fmla="val 6128"/>
            </a:avLst>
          </a:prstGeom>
          <a:solidFill>
            <a:srgbClr val="252222">
              <a:alpha val="95000"/>
            </a:srgbClr>
          </a:solidFill>
          <a:ln/>
        </p:spPr>
      </p:sp>
      <p:sp>
        <p:nvSpPr>
          <p:cNvPr id="11" name="Shape 8"/>
          <p:cNvSpPr/>
          <p:nvPr/>
        </p:nvSpPr>
        <p:spPr>
          <a:xfrm>
            <a:off x="7415927" y="3083957"/>
            <a:ext cx="6408063" cy="91440"/>
          </a:xfrm>
          <a:prstGeom prst="roundRect">
            <a:avLst>
              <a:gd name="adj" fmla="val 92607"/>
            </a:avLst>
          </a:prstGeom>
          <a:solidFill>
            <a:srgbClr val="F20374"/>
          </a:solidFill>
          <a:ln/>
        </p:spPr>
      </p:sp>
      <p:sp>
        <p:nvSpPr>
          <p:cNvPr id="12" name="Shape 9"/>
          <p:cNvSpPr/>
          <p:nvPr/>
        </p:nvSpPr>
        <p:spPr>
          <a:xfrm>
            <a:off x="10317480" y="2804398"/>
            <a:ext cx="604837" cy="604838"/>
          </a:xfrm>
          <a:prstGeom prst="roundRect">
            <a:avLst>
              <a:gd name="adj" fmla="val 151181"/>
            </a:avLst>
          </a:prstGeom>
          <a:solidFill>
            <a:srgbClr val="F20374"/>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8931" y="2985849"/>
            <a:ext cx="241935" cy="241935"/>
          </a:xfrm>
          <a:prstGeom prst="rect">
            <a:avLst/>
          </a:prstGeom>
        </p:spPr>
      </p:pic>
      <p:sp>
        <p:nvSpPr>
          <p:cNvPr id="14" name="Text 10"/>
          <p:cNvSpPr/>
          <p:nvPr/>
        </p:nvSpPr>
        <p:spPr>
          <a:xfrm>
            <a:off x="7640360" y="3610808"/>
            <a:ext cx="2371963" cy="296466"/>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Overpass Bold" pitchFamily="34" charset="0"/>
                <a:ea typeface="Overpass Bold" pitchFamily="34" charset="-122"/>
                <a:cs typeface="Overpass Bold" pitchFamily="34" charset="-120"/>
              </a:rPr>
              <a:t>Root Cause Analysis</a:t>
            </a:r>
            <a:endParaRPr lang="en-US" sz="1850" dirty="0"/>
          </a:p>
        </p:txBody>
      </p:sp>
      <p:sp>
        <p:nvSpPr>
          <p:cNvPr id="15" name="Text 11"/>
          <p:cNvSpPr/>
          <p:nvPr/>
        </p:nvSpPr>
        <p:spPr>
          <a:xfrm>
            <a:off x="7640360" y="4028242"/>
            <a:ext cx="5959197" cy="644843"/>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Found that architects operated in isolation, each pulling from different systems and maintaining separate versions of truth.</a:t>
            </a:r>
            <a:endParaRPr lang="en-US" sz="1550" dirty="0"/>
          </a:p>
        </p:txBody>
      </p:sp>
      <p:sp>
        <p:nvSpPr>
          <p:cNvPr id="16" name="Shape 12"/>
          <p:cNvSpPr/>
          <p:nvPr/>
        </p:nvSpPr>
        <p:spPr>
          <a:xfrm>
            <a:off x="806410" y="5401508"/>
            <a:ext cx="6407944" cy="2113121"/>
          </a:xfrm>
          <a:prstGeom prst="roundRect">
            <a:avLst>
              <a:gd name="adj" fmla="val 5193"/>
            </a:avLst>
          </a:prstGeom>
          <a:solidFill>
            <a:srgbClr val="252222">
              <a:alpha val="95000"/>
            </a:srgbClr>
          </a:solidFill>
          <a:ln/>
        </p:spPr>
      </p:sp>
      <p:sp>
        <p:nvSpPr>
          <p:cNvPr id="17" name="Shape 13"/>
          <p:cNvSpPr/>
          <p:nvPr/>
        </p:nvSpPr>
        <p:spPr>
          <a:xfrm>
            <a:off x="806410" y="5378648"/>
            <a:ext cx="6407944" cy="91440"/>
          </a:xfrm>
          <a:prstGeom prst="roundRect">
            <a:avLst>
              <a:gd name="adj" fmla="val 92607"/>
            </a:avLst>
          </a:prstGeom>
          <a:solidFill>
            <a:srgbClr val="F20374"/>
          </a:solidFill>
          <a:ln/>
        </p:spPr>
      </p:sp>
      <p:sp>
        <p:nvSpPr>
          <p:cNvPr id="18" name="Shape 14"/>
          <p:cNvSpPr/>
          <p:nvPr/>
        </p:nvSpPr>
        <p:spPr>
          <a:xfrm>
            <a:off x="3707963" y="5099090"/>
            <a:ext cx="604837" cy="604838"/>
          </a:xfrm>
          <a:prstGeom prst="roundRect">
            <a:avLst>
              <a:gd name="adj" fmla="val 151181"/>
            </a:avLst>
          </a:prstGeom>
          <a:solidFill>
            <a:srgbClr val="F20374"/>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9415" y="5280541"/>
            <a:ext cx="241935" cy="241935"/>
          </a:xfrm>
          <a:prstGeom prst="rect">
            <a:avLst/>
          </a:prstGeom>
        </p:spPr>
      </p:pic>
      <p:sp>
        <p:nvSpPr>
          <p:cNvPr id="20" name="Text 15"/>
          <p:cNvSpPr/>
          <p:nvPr/>
        </p:nvSpPr>
        <p:spPr>
          <a:xfrm>
            <a:off x="1030843" y="5905500"/>
            <a:ext cx="2403634" cy="296466"/>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Overpass Bold" pitchFamily="34" charset="0"/>
                <a:ea typeface="Overpass Bold" pitchFamily="34" charset="-122"/>
                <a:cs typeface="Overpass Bold" pitchFamily="34" charset="-120"/>
              </a:rPr>
              <a:t>Impact Quantification</a:t>
            </a:r>
            <a:endParaRPr lang="en-US" sz="1850" dirty="0"/>
          </a:p>
        </p:txBody>
      </p:sp>
      <p:sp>
        <p:nvSpPr>
          <p:cNvPr id="21" name="Text 16"/>
          <p:cNvSpPr/>
          <p:nvPr/>
        </p:nvSpPr>
        <p:spPr>
          <a:xfrm>
            <a:off x="1030843" y="6322933"/>
            <a:ext cx="5959078" cy="967264"/>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Discovered more than 50% of governance time was spent on manual effort — tracking, validating, and reconciling data inconsistencies.</a:t>
            </a:r>
            <a:endParaRPr lang="en-US" sz="1550" dirty="0"/>
          </a:p>
        </p:txBody>
      </p:sp>
      <p:sp>
        <p:nvSpPr>
          <p:cNvPr id="22" name="Shape 17"/>
          <p:cNvSpPr/>
          <p:nvPr/>
        </p:nvSpPr>
        <p:spPr>
          <a:xfrm>
            <a:off x="7415927" y="5401508"/>
            <a:ext cx="6408063" cy="2113121"/>
          </a:xfrm>
          <a:prstGeom prst="roundRect">
            <a:avLst>
              <a:gd name="adj" fmla="val 5193"/>
            </a:avLst>
          </a:prstGeom>
          <a:solidFill>
            <a:srgbClr val="252222">
              <a:alpha val="95000"/>
            </a:srgbClr>
          </a:solidFill>
          <a:ln/>
        </p:spPr>
      </p:sp>
      <p:sp>
        <p:nvSpPr>
          <p:cNvPr id="23" name="Shape 18"/>
          <p:cNvSpPr/>
          <p:nvPr/>
        </p:nvSpPr>
        <p:spPr>
          <a:xfrm>
            <a:off x="7415927" y="5378648"/>
            <a:ext cx="6408063" cy="91440"/>
          </a:xfrm>
          <a:prstGeom prst="roundRect">
            <a:avLst>
              <a:gd name="adj" fmla="val 92607"/>
            </a:avLst>
          </a:prstGeom>
          <a:solidFill>
            <a:srgbClr val="F20374"/>
          </a:solidFill>
          <a:ln/>
        </p:spPr>
      </p:sp>
      <p:sp>
        <p:nvSpPr>
          <p:cNvPr id="24" name="Shape 19"/>
          <p:cNvSpPr/>
          <p:nvPr/>
        </p:nvSpPr>
        <p:spPr>
          <a:xfrm>
            <a:off x="10317480" y="5099090"/>
            <a:ext cx="604837" cy="604838"/>
          </a:xfrm>
          <a:prstGeom prst="roundRect">
            <a:avLst>
              <a:gd name="adj" fmla="val 151181"/>
            </a:avLst>
          </a:prstGeom>
          <a:solidFill>
            <a:srgbClr val="F20374"/>
          </a:solidFill>
          <a:ln/>
        </p:spPr>
      </p:sp>
      <p:pic>
        <p:nvPicPr>
          <p:cNvPr id="2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8931" y="5280541"/>
            <a:ext cx="241935" cy="241935"/>
          </a:xfrm>
          <a:prstGeom prst="rect">
            <a:avLst/>
          </a:prstGeom>
        </p:spPr>
      </p:pic>
      <p:sp>
        <p:nvSpPr>
          <p:cNvPr id="26" name="Text 20"/>
          <p:cNvSpPr/>
          <p:nvPr/>
        </p:nvSpPr>
        <p:spPr>
          <a:xfrm>
            <a:off x="7640360" y="5905500"/>
            <a:ext cx="2371963" cy="296466"/>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Overpass Bold" pitchFamily="34" charset="0"/>
                <a:ea typeface="Overpass Bold" pitchFamily="34" charset="-122"/>
                <a:cs typeface="Overpass Bold" pitchFamily="34" charset="-120"/>
              </a:rPr>
              <a:t>Strategic Realization</a:t>
            </a:r>
            <a:endParaRPr lang="en-US" sz="1850" dirty="0"/>
          </a:p>
        </p:txBody>
      </p:sp>
      <p:sp>
        <p:nvSpPr>
          <p:cNvPr id="27" name="Text 21"/>
          <p:cNvSpPr/>
          <p:nvPr/>
        </p:nvSpPr>
        <p:spPr>
          <a:xfrm>
            <a:off x="7640360" y="6322933"/>
            <a:ext cx="5959197" cy="644843"/>
          </a:xfrm>
          <a:prstGeom prst="rect">
            <a:avLst/>
          </a:prstGeom>
          <a:noFill/>
          <a:ln/>
        </p:spPr>
        <p:txBody>
          <a:bodyPr wrap="square" lIns="0" tIns="0" rIns="0" bIns="0" rtlCol="0" anchor="t"/>
          <a:lstStyle/>
          <a:p>
            <a:pPr algn="l" indent="0" marL="0">
              <a:lnSpc>
                <a:spcPts val="2500"/>
              </a:lnSpc>
              <a:buNone/>
            </a:pPr>
            <a:r>
              <a:rPr lang="en-US" sz="1550" dirty="0">
                <a:solidFill>
                  <a:srgbClr val="E5E0DF"/>
                </a:solidFill>
                <a:latin typeface="Overpass" pitchFamily="34" charset="0"/>
                <a:ea typeface="Overpass" pitchFamily="34" charset="-122"/>
                <a:cs typeface="Overpass" pitchFamily="34" charset="-120"/>
              </a:rPr>
              <a:t>The issue wasn't missing information; it was missing connection. We needed smarter, integrated, reliable data in one place.</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926425"/>
            <a:ext cx="5514380"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Key Insights from Assessment</a:t>
            </a:r>
            <a:endParaRPr lang="en-US" sz="3100" dirty="0"/>
          </a:p>
        </p:txBody>
      </p:sp>
      <p:sp>
        <p:nvSpPr>
          <p:cNvPr id="3" name="Text 1"/>
          <p:cNvSpPr/>
          <p:nvPr/>
        </p:nvSpPr>
        <p:spPr>
          <a:xfrm>
            <a:off x="2722721" y="3199328"/>
            <a:ext cx="2576274" cy="523637"/>
          </a:xfrm>
          <a:prstGeom prst="rect">
            <a:avLst/>
          </a:prstGeom>
          <a:noFill/>
          <a:ln/>
        </p:spPr>
        <p:txBody>
          <a:bodyPr wrap="none" lIns="0" tIns="0" rIns="0" bIns="0" rtlCol="0" anchor="t"/>
          <a:lstStyle/>
          <a:p>
            <a:pPr algn="ctr" indent="0" marL="0">
              <a:lnSpc>
                <a:spcPts val="4100"/>
              </a:lnSpc>
              <a:buNone/>
            </a:pPr>
            <a:r>
              <a:rPr lang="en-US" sz="4100" b="1" dirty="0">
                <a:solidFill>
                  <a:srgbClr val="E5E0DF"/>
                </a:solidFill>
                <a:latin typeface="Overpass Bold" pitchFamily="34" charset="0"/>
                <a:ea typeface="Overpass Bold" pitchFamily="34" charset="-122"/>
                <a:cs typeface="Overpass Bold" pitchFamily="34" charset="-120"/>
              </a:rPr>
              <a:t>50%</a:t>
            </a:r>
            <a:endParaRPr lang="en-US" sz="4100" dirty="0"/>
          </a:p>
        </p:txBody>
      </p:sp>
      <p:pic>
        <p:nvPicPr>
          <p:cNvPr id="4" name="Image 0" descr="preencoded.png">    </p:cNvPr>
          <p:cNvPicPr>
            <a:picLocks noChangeAspect="1"/>
          </p:cNvPicPr>
          <p:nvPr/>
        </p:nvPicPr>
        <p:blipFill>
          <a:blip r:embed="rId1"/>
          <a:stretch>
            <a:fillRect/>
          </a:stretch>
        </p:blipFill>
        <p:spPr>
          <a:xfrm>
            <a:off x="2440067" y="1890236"/>
            <a:ext cx="3141821" cy="3141821"/>
          </a:xfrm>
          <a:prstGeom prst="rect">
            <a:avLst/>
          </a:prstGeom>
        </p:spPr>
      </p:pic>
      <p:sp>
        <p:nvSpPr>
          <p:cNvPr id="5" name="Text 2"/>
          <p:cNvSpPr/>
          <p:nvPr/>
        </p:nvSpPr>
        <p:spPr>
          <a:xfrm>
            <a:off x="2778919" y="5293757"/>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Time Wasted</a:t>
            </a:r>
            <a:endParaRPr lang="en-US" sz="1900" dirty="0"/>
          </a:p>
        </p:txBody>
      </p:sp>
      <p:sp>
        <p:nvSpPr>
          <p:cNvPr id="6" name="Text 3"/>
          <p:cNvSpPr/>
          <p:nvPr/>
        </p:nvSpPr>
        <p:spPr>
          <a:xfrm>
            <a:off x="837724" y="5727383"/>
            <a:ext cx="6346508" cy="335042"/>
          </a:xfrm>
          <a:prstGeom prst="rect">
            <a:avLst/>
          </a:prstGeom>
          <a:noFill/>
          <a:ln/>
        </p:spPr>
        <p:txBody>
          <a:bodyPr wrap="non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Of governance cycles spent on manual data reconciliation</a:t>
            </a:r>
            <a:endParaRPr lang="en-US" sz="1600" dirty="0"/>
          </a:p>
        </p:txBody>
      </p:sp>
      <p:sp>
        <p:nvSpPr>
          <p:cNvPr id="7" name="Text 4"/>
          <p:cNvSpPr/>
          <p:nvPr/>
        </p:nvSpPr>
        <p:spPr>
          <a:xfrm>
            <a:off x="9331047" y="3199328"/>
            <a:ext cx="2576274" cy="523637"/>
          </a:xfrm>
          <a:prstGeom prst="rect">
            <a:avLst/>
          </a:prstGeom>
          <a:noFill/>
          <a:ln/>
        </p:spPr>
        <p:txBody>
          <a:bodyPr wrap="none" lIns="0" tIns="0" rIns="0" bIns="0" rtlCol="0" anchor="t"/>
          <a:lstStyle/>
          <a:p>
            <a:pPr algn="ctr" indent="0" marL="0">
              <a:lnSpc>
                <a:spcPts val="4100"/>
              </a:lnSpc>
              <a:buNone/>
            </a:pPr>
            <a:r>
              <a:rPr lang="en-US" sz="4100" b="1" dirty="0">
                <a:solidFill>
                  <a:srgbClr val="E5E0DF"/>
                </a:solidFill>
                <a:latin typeface="Overpass Bold" pitchFamily="34" charset="0"/>
                <a:ea typeface="Overpass Bold" pitchFamily="34" charset="-122"/>
                <a:cs typeface="Overpass Bold" pitchFamily="34" charset="-120"/>
              </a:rPr>
              <a:t>100%</a:t>
            </a:r>
            <a:endParaRPr lang="en-US" sz="4100" dirty="0"/>
          </a:p>
        </p:txBody>
      </p:sp>
      <p:pic>
        <p:nvPicPr>
          <p:cNvPr id="8" name="Image 1" descr="preencoded.png">    </p:cNvPr>
          <p:cNvPicPr>
            <a:picLocks noChangeAspect="1"/>
          </p:cNvPicPr>
          <p:nvPr/>
        </p:nvPicPr>
        <p:blipFill>
          <a:blip r:embed="rId2"/>
          <a:stretch>
            <a:fillRect/>
          </a:stretch>
        </p:blipFill>
        <p:spPr>
          <a:xfrm>
            <a:off x="9048393" y="1890236"/>
            <a:ext cx="3141821" cy="3141821"/>
          </a:xfrm>
          <a:prstGeom prst="rect">
            <a:avLst/>
          </a:prstGeom>
        </p:spPr>
      </p:pic>
      <p:sp>
        <p:nvSpPr>
          <p:cNvPr id="9" name="Text 5"/>
          <p:cNvSpPr/>
          <p:nvPr/>
        </p:nvSpPr>
        <p:spPr>
          <a:xfrm>
            <a:off x="9387245" y="5293757"/>
            <a:ext cx="2464118" cy="308015"/>
          </a:xfrm>
          <a:prstGeom prst="rect">
            <a:avLst/>
          </a:prstGeom>
          <a:noFill/>
          <a:ln/>
        </p:spPr>
        <p:txBody>
          <a:bodyPr wrap="none" lIns="0" tIns="0" rIns="0" bIns="0" rtlCol="0" anchor="t"/>
          <a:lstStyle/>
          <a:p>
            <a:pPr algn="ctr"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Team Impact</a:t>
            </a:r>
            <a:endParaRPr lang="en-US" sz="1900" dirty="0"/>
          </a:p>
        </p:txBody>
      </p:sp>
      <p:sp>
        <p:nvSpPr>
          <p:cNvPr id="10" name="Text 6"/>
          <p:cNvSpPr/>
          <p:nvPr/>
        </p:nvSpPr>
        <p:spPr>
          <a:xfrm>
            <a:off x="7446050" y="5727383"/>
            <a:ext cx="6346627" cy="335042"/>
          </a:xfrm>
          <a:prstGeom prst="rect">
            <a:avLst/>
          </a:prstGeom>
          <a:noFill/>
          <a:ln/>
        </p:spPr>
        <p:txBody>
          <a:bodyPr wrap="none" lIns="0" tIns="0" rIns="0" bIns="0" rtlCol="0" anchor="t"/>
          <a:lstStyle/>
          <a:p>
            <a:pPr algn="ctr" indent="0" marL="0">
              <a:lnSpc>
                <a:spcPts val="2600"/>
              </a:lnSpc>
              <a:buNone/>
            </a:pPr>
            <a:r>
              <a:rPr lang="en-US" sz="1600" dirty="0">
                <a:solidFill>
                  <a:srgbClr val="E5E0DF"/>
                </a:solidFill>
                <a:latin typeface="Overpass" pitchFamily="34" charset="0"/>
                <a:ea typeface="Overpass" pitchFamily="34" charset="-122"/>
                <a:cs typeface="Overpass" pitchFamily="34" charset="-120"/>
              </a:rPr>
              <a:t>Every architect faced the same challenge connecting dots</a:t>
            </a:r>
            <a:endParaRPr lang="en-US" sz="1600" dirty="0"/>
          </a:p>
        </p:txBody>
      </p:sp>
      <p:sp>
        <p:nvSpPr>
          <p:cNvPr id="11" name="Text 7"/>
          <p:cNvSpPr/>
          <p:nvPr/>
        </p:nvSpPr>
        <p:spPr>
          <a:xfrm>
            <a:off x="837724" y="6298049"/>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The deeper I went, the more I realized the issue wasn't about missing information — it was about missing connection. That realization became the turning point. It was clear we needed a unified, intelligent platform that could bridge our data silos, create a single source of truth, and transform scattered information into actionable insights.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2083237"/>
            <a:ext cx="6069449"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Proposed Solution: Data Explorer</a:t>
            </a:r>
            <a:endParaRPr lang="en-US" sz="3100" dirty="0"/>
          </a:p>
        </p:txBody>
      </p:sp>
      <p:sp>
        <p:nvSpPr>
          <p:cNvPr id="3" name="Text 1"/>
          <p:cNvSpPr/>
          <p:nvPr/>
        </p:nvSpPr>
        <p:spPr>
          <a:xfrm>
            <a:off x="837724" y="2994779"/>
            <a:ext cx="12954952" cy="67008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That realization became the turning point. It was clear we needed a unified, intelligent platform that could bridge our data silos, create a single source of truth, and transform scattered information into actionable insights for both technical and business leaders.</a:t>
            </a:r>
            <a:endParaRPr lang="en-US" sz="1600" dirty="0"/>
          </a:p>
        </p:txBody>
      </p:sp>
      <p:sp>
        <p:nvSpPr>
          <p:cNvPr id="4" name="Text 2"/>
          <p:cNvSpPr/>
          <p:nvPr/>
        </p:nvSpPr>
        <p:spPr>
          <a:xfrm>
            <a:off x="837724" y="3900488"/>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To address the fragmentation challenge, I proposed the development of </a:t>
            </a:r>
            <a:pPr algn="l" indent="0" marL="0">
              <a:lnSpc>
                <a:spcPts val="2600"/>
              </a:lnSpc>
              <a:buNone/>
            </a:pPr>
            <a:r>
              <a:rPr lang="en-US" sz="1600" b="1" dirty="0">
                <a:solidFill>
                  <a:srgbClr val="E5E0DF"/>
                </a:solidFill>
                <a:latin typeface="Overpass" pitchFamily="34" charset="0"/>
                <a:ea typeface="Overpass" pitchFamily="34" charset="-122"/>
                <a:cs typeface="Overpass" pitchFamily="34" charset="-120"/>
              </a:rPr>
              <a:t>Data Explorer</a:t>
            </a:r>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 — a unified data intelligence platform built under the CTO organization. Its goal was to create a single source of truth by consolidating key data from Jira, ServiceFirst, LCT, Hypercube, and AWS Billing, Manually collected metrics  into a cohesive analytics ecosystem.</a:t>
            </a:r>
            <a:endParaRPr lang="en-US" sz="1600" dirty="0"/>
          </a:p>
        </p:txBody>
      </p:sp>
      <p:sp>
        <p:nvSpPr>
          <p:cNvPr id="5" name="Text 3"/>
          <p:cNvSpPr/>
          <p:nvPr/>
        </p:nvSpPr>
        <p:spPr>
          <a:xfrm>
            <a:off x="837724" y="5141238"/>
            <a:ext cx="12954952" cy="1005126"/>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By aligning this initiative with the CTO organization's broader data governance and modernization strategy, Data Explorer was envisioned as more than a reporting tool — it was to become the foundation for data-driven decision-making across engineering, architecture, and leadership domains.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052393"/>
            <a:ext cx="7058501" cy="492681"/>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Overpass Bold" pitchFamily="34" charset="0"/>
                <a:ea typeface="Overpass Bold" pitchFamily="34" charset="-122"/>
                <a:cs typeface="Overpass Bold" pitchFamily="34" charset="-120"/>
              </a:rPr>
              <a:t>Strategic Vision: Three Core Principles</a:t>
            </a:r>
            <a:endParaRPr lang="en-US" sz="3100" dirty="0"/>
          </a:p>
        </p:txBody>
      </p:sp>
      <p:sp>
        <p:nvSpPr>
          <p:cNvPr id="3" name="Text 1"/>
          <p:cNvSpPr/>
          <p:nvPr/>
        </p:nvSpPr>
        <p:spPr>
          <a:xfrm>
            <a:off x="837724" y="1963936"/>
            <a:ext cx="12954952" cy="335042"/>
          </a:xfrm>
          <a:prstGeom prst="rect">
            <a:avLst/>
          </a:prstGeom>
          <a:noFill/>
          <a:ln/>
        </p:spPr>
        <p:txBody>
          <a:bodyPr wrap="non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Data Explorer was designed around three interconnected core principles to transform fragmented data into actionable insights:</a:t>
            </a:r>
            <a:endParaRPr lang="en-US" sz="1600" dirty="0"/>
          </a:p>
        </p:txBody>
      </p:sp>
      <p:pic>
        <p:nvPicPr>
          <p:cNvPr id="4" name="Image 0" descr="preencoded.png">    </p:cNvPr>
          <p:cNvPicPr>
            <a:picLocks noChangeAspect="1"/>
          </p:cNvPicPr>
          <p:nvPr/>
        </p:nvPicPr>
        <p:blipFill>
          <a:blip r:embed="rId1"/>
          <a:stretch>
            <a:fillRect/>
          </a:stretch>
        </p:blipFill>
        <p:spPr>
          <a:xfrm>
            <a:off x="837724" y="2534603"/>
            <a:ext cx="4318278" cy="837724"/>
          </a:xfrm>
          <a:prstGeom prst="rect">
            <a:avLst/>
          </a:prstGeom>
        </p:spPr>
      </p:pic>
      <p:sp>
        <p:nvSpPr>
          <p:cNvPr id="5" name="Text 2"/>
          <p:cNvSpPr/>
          <p:nvPr/>
        </p:nvSpPr>
        <p:spPr>
          <a:xfrm>
            <a:off x="1047155" y="3581757"/>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1. Integration</a:t>
            </a:r>
            <a:endParaRPr lang="en-US" sz="1900" dirty="0"/>
          </a:p>
        </p:txBody>
      </p:sp>
      <p:sp>
        <p:nvSpPr>
          <p:cNvPr id="6" name="Text 3"/>
          <p:cNvSpPr/>
          <p:nvPr/>
        </p:nvSpPr>
        <p:spPr>
          <a:xfrm>
            <a:off x="1047155" y="4015383"/>
            <a:ext cx="3899416" cy="1340168"/>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Seamlessly connect and normalize data from diverse enterprise systems through secure REST APIs, forming a unified data model.</a:t>
            </a:r>
            <a:endParaRPr lang="en-US" sz="1600" dirty="0"/>
          </a:p>
        </p:txBody>
      </p:sp>
      <p:sp>
        <p:nvSpPr>
          <p:cNvPr id="7" name="Text 4"/>
          <p:cNvSpPr/>
          <p:nvPr/>
        </p:nvSpPr>
        <p:spPr>
          <a:xfrm>
            <a:off x="1047155" y="5481161"/>
            <a:ext cx="38994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Unified data model</a:t>
            </a:r>
            <a:endParaRPr lang="en-US" sz="1600" dirty="0"/>
          </a:p>
        </p:txBody>
      </p:sp>
      <p:sp>
        <p:nvSpPr>
          <p:cNvPr id="8" name="Text 5"/>
          <p:cNvSpPr/>
          <p:nvPr/>
        </p:nvSpPr>
        <p:spPr>
          <a:xfrm>
            <a:off x="1047155" y="5889427"/>
            <a:ext cx="38994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Cross-system normalization</a:t>
            </a:r>
            <a:endParaRPr lang="en-US" sz="1600" dirty="0"/>
          </a:p>
        </p:txBody>
      </p:sp>
      <p:sp>
        <p:nvSpPr>
          <p:cNvPr id="9" name="Text 6"/>
          <p:cNvSpPr/>
          <p:nvPr/>
        </p:nvSpPr>
        <p:spPr>
          <a:xfrm>
            <a:off x="1047155" y="6297692"/>
            <a:ext cx="38994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Real-time synchronization</a:t>
            </a:r>
            <a:endParaRPr lang="en-US" sz="1600" dirty="0"/>
          </a:p>
        </p:txBody>
      </p:sp>
      <p:pic>
        <p:nvPicPr>
          <p:cNvPr id="10" name="Image 1" descr="preencoded.png">    </p:cNvPr>
          <p:cNvPicPr>
            <a:picLocks noChangeAspect="1"/>
          </p:cNvPicPr>
          <p:nvPr/>
        </p:nvPicPr>
        <p:blipFill>
          <a:blip r:embed="rId2"/>
          <a:stretch>
            <a:fillRect/>
          </a:stretch>
        </p:blipFill>
        <p:spPr>
          <a:xfrm>
            <a:off x="5156002" y="2534603"/>
            <a:ext cx="4318278" cy="837724"/>
          </a:xfrm>
          <a:prstGeom prst="rect">
            <a:avLst/>
          </a:prstGeom>
        </p:spPr>
      </p:pic>
      <p:sp>
        <p:nvSpPr>
          <p:cNvPr id="11" name="Text 7"/>
          <p:cNvSpPr/>
          <p:nvPr/>
        </p:nvSpPr>
        <p:spPr>
          <a:xfrm>
            <a:off x="5365433" y="3581757"/>
            <a:ext cx="2464118"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2. Automation</a:t>
            </a:r>
            <a:endParaRPr lang="en-US" sz="1900" dirty="0"/>
          </a:p>
        </p:txBody>
      </p:sp>
      <p:sp>
        <p:nvSpPr>
          <p:cNvPr id="12" name="Text 8"/>
          <p:cNvSpPr/>
          <p:nvPr/>
        </p:nvSpPr>
        <p:spPr>
          <a:xfrm>
            <a:off x="5365433" y="4015383"/>
            <a:ext cx="3899416"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Replace manual data gathering with automated ETL pipelines using Dagster, reducing human dependency and improving reliability for data transformation.</a:t>
            </a:r>
            <a:endParaRPr lang="en-US" sz="1600" dirty="0"/>
          </a:p>
        </p:txBody>
      </p:sp>
      <p:sp>
        <p:nvSpPr>
          <p:cNvPr id="13" name="Text 9"/>
          <p:cNvSpPr/>
          <p:nvPr/>
        </p:nvSpPr>
        <p:spPr>
          <a:xfrm>
            <a:off x="5365433" y="5816203"/>
            <a:ext cx="38994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Scheduled data ingestion</a:t>
            </a:r>
            <a:endParaRPr lang="en-US" sz="1600" dirty="0"/>
          </a:p>
        </p:txBody>
      </p:sp>
      <p:sp>
        <p:nvSpPr>
          <p:cNvPr id="14" name="Text 10"/>
          <p:cNvSpPr/>
          <p:nvPr/>
        </p:nvSpPr>
        <p:spPr>
          <a:xfrm>
            <a:off x="5365433" y="6224468"/>
            <a:ext cx="38994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Automated transformation</a:t>
            </a:r>
            <a:endParaRPr lang="en-US" sz="1600" dirty="0"/>
          </a:p>
        </p:txBody>
      </p:sp>
      <p:sp>
        <p:nvSpPr>
          <p:cNvPr id="15" name="Text 11"/>
          <p:cNvSpPr/>
          <p:nvPr/>
        </p:nvSpPr>
        <p:spPr>
          <a:xfrm>
            <a:off x="5365433" y="6632734"/>
            <a:ext cx="38994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Error handling and recovery</a:t>
            </a:r>
            <a:endParaRPr lang="en-US" sz="1600" dirty="0"/>
          </a:p>
        </p:txBody>
      </p:sp>
      <p:pic>
        <p:nvPicPr>
          <p:cNvPr id="16" name="Image 2" descr="preencoded.png">    </p:cNvPr>
          <p:cNvPicPr>
            <a:picLocks noChangeAspect="1"/>
          </p:cNvPicPr>
          <p:nvPr/>
        </p:nvPicPr>
        <p:blipFill>
          <a:blip r:embed="rId3"/>
          <a:stretch>
            <a:fillRect/>
          </a:stretch>
        </p:blipFill>
        <p:spPr>
          <a:xfrm>
            <a:off x="9474279" y="2534603"/>
            <a:ext cx="4318278" cy="837724"/>
          </a:xfrm>
          <a:prstGeom prst="rect">
            <a:avLst/>
          </a:prstGeom>
        </p:spPr>
      </p:pic>
      <p:sp>
        <p:nvSpPr>
          <p:cNvPr id="17" name="Text 12"/>
          <p:cNvSpPr/>
          <p:nvPr/>
        </p:nvSpPr>
        <p:spPr>
          <a:xfrm>
            <a:off x="9683710" y="3581757"/>
            <a:ext cx="3422809" cy="308015"/>
          </a:xfrm>
          <a:prstGeom prst="rect">
            <a:avLst/>
          </a:prstGeom>
          <a:noFill/>
          <a:ln/>
        </p:spPr>
        <p:txBody>
          <a:bodyPr wrap="none" lIns="0" tIns="0" rIns="0" bIns="0" rtlCol="0" anchor="t"/>
          <a:lstStyle/>
          <a:p>
            <a:pPr algn="l" indent="0" marL="0">
              <a:lnSpc>
                <a:spcPts val="2400"/>
              </a:lnSpc>
              <a:buNone/>
            </a:pPr>
            <a:r>
              <a:rPr lang="en-US" sz="1900" b="1" dirty="0">
                <a:solidFill>
                  <a:srgbClr val="E5E0DF"/>
                </a:solidFill>
                <a:latin typeface="Overpass Bold" pitchFamily="34" charset="0"/>
                <a:ea typeface="Overpass Bold" pitchFamily="34" charset="-122"/>
                <a:cs typeface="Overpass Bold" pitchFamily="34" charset="-120"/>
              </a:rPr>
              <a:t>3. Visualization &amp; Governance</a:t>
            </a:r>
            <a:endParaRPr lang="en-US" sz="1900" dirty="0"/>
          </a:p>
        </p:txBody>
      </p:sp>
      <p:sp>
        <p:nvSpPr>
          <p:cNvPr id="18" name="Text 13"/>
          <p:cNvSpPr/>
          <p:nvPr/>
        </p:nvSpPr>
        <p:spPr>
          <a:xfrm>
            <a:off x="9683710" y="4015383"/>
            <a:ext cx="3899416" cy="167520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Overpass" pitchFamily="34" charset="0"/>
                <a:ea typeface="Overpass" pitchFamily="34" charset="-122"/>
                <a:cs typeface="Overpass" pitchFamily="34" charset="-120"/>
              </a:rPr>
              <a:t>Enable real-time insights through Tableau dashboards, improving decision-making speed and accuracy across leadership and architecture teams, supported by robust governance metrics.</a:t>
            </a:r>
            <a:endParaRPr lang="en-US" sz="1600" dirty="0"/>
          </a:p>
        </p:txBody>
      </p:sp>
      <p:sp>
        <p:nvSpPr>
          <p:cNvPr id="19" name="Text 14"/>
          <p:cNvSpPr/>
          <p:nvPr/>
        </p:nvSpPr>
        <p:spPr>
          <a:xfrm>
            <a:off x="9683710" y="5816203"/>
            <a:ext cx="38994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Interactive dashboards</a:t>
            </a:r>
            <a:endParaRPr lang="en-US" sz="1600" dirty="0"/>
          </a:p>
        </p:txBody>
      </p:sp>
      <p:sp>
        <p:nvSpPr>
          <p:cNvPr id="20" name="Text 15"/>
          <p:cNvSpPr/>
          <p:nvPr/>
        </p:nvSpPr>
        <p:spPr>
          <a:xfrm>
            <a:off x="9683710" y="6224468"/>
            <a:ext cx="38994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Custom reporting</a:t>
            </a:r>
            <a:endParaRPr lang="en-US" sz="1600" dirty="0"/>
          </a:p>
        </p:txBody>
      </p:sp>
      <p:sp>
        <p:nvSpPr>
          <p:cNvPr id="21" name="Text 16"/>
          <p:cNvSpPr/>
          <p:nvPr/>
        </p:nvSpPr>
        <p:spPr>
          <a:xfrm>
            <a:off x="9683710" y="6632734"/>
            <a:ext cx="3899416" cy="335042"/>
          </a:xfrm>
          <a:prstGeom prst="rect">
            <a:avLst/>
          </a:prstGeom>
          <a:noFill/>
          <a:ln/>
        </p:spPr>
        <p:txBody>
          <a:bodyPr wrap="none" lIns="0" tIns="0" rIns="0" bIns="0" rtlCol="0" anchor="t"/>
          <a:lstStyle/>
          <a:p>
            <a:pPr algn="l" marL="342900" indent="-342900">
              <a:lnSpc>
                <a:spcPts val="2600"/>
              </a:lnSpc>
              <a:buSzPct val="100000"/>
              <a:buChar char="•"/>
            </a:pPr>
            <a:r>
              <a:rPr lang="en-US" sz="1600" dirty="0">
                <a:solidFill>
                  <a:srgbClr val="E5E0DF"/>
                </a:solidFill>
                <a:latin typeface="Overpass" pitchFamily="34" charset="0"/>
                <a:ea typeface="Overpass" pitchFamily="34" charset="-122"/>
                <a:cs typeface="Overpass" pitchFamily="34" charset="-120"/>
              </a:rPr>
              <a:t>Governance metrics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2025-10-25T05:59:02Z</dcterms:created>
  <dcterms:modified xsi:type="dcterms:W3CDTF">2025-10-25T05:59:02Z</dcterms:modified>
</cp:coreProperties>
</file>